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1037" r:id="rId2"/>
    <p:sldId id="1141" r:id="rId3"/>
    <p:sldId id="1166" r:id="rId4"/>
    <p:sldId id="1163" r:id="rId5"/>
    <p:sldId id="1164" r:id="rId6"/>
    <p:sldId id="1178" r:id="rId7"/>
    <p:sldId id="1182" r:id="rId8"/>
    <p:sldId id="1177" r:id="rId9"/>
    <p:sldId id="1134" r:id="rId10"/>
    <p:sldId id="1143" r:id="rId11"/>
    <p:sldId id="1183" r:id="rId12"/>
    <p:sldId id="1144" r:id="rId13"/>
    <p:sldId id="1145" r:id="rId14"/>
    <p:sldId id="1146" r:id="rId15"/>
    <p:sldId id="1147" r:id="rId16"/>
    <p:sldId id="1148" r:id="rId17"/>
    <p:sldId id="1149" r:id="rId18"/>
    <p:sldId id="1150" r:id="rId19"/>
    <p:sldId id="1151" r:id="rId20"/>
    <p:sldId id="1152" r:id="rId21"/>
    <p:sldId id="1153" r:id="rId22"/>
    <p:sldId id="1154" r:id="rId23"/>
    <p:sldId id="1155" r:id="rId24"/>
    <p:sldId id="1156" r:id="rId25"/>
    <p:sldId id="1157" r:id="rId26"/>
    <p:sldId id="1158" r:id="rId27"/>
    <p:sldId id="1159" r:id="rId28"/>
    <p:sldId id="1160" r:id="rId29"/>
    <p:sldId id="1161" r:id="rId30"/>
    <p:sldId id="1162" r:id="rId31"/>
    <p:sldId id="1087" r:id="rId32"/>
    <p:sldId id="1063" r:id="rId33"/>
    <p:sldId id="1064" r:id="rId34"/>
    <p:sldId id="1065" r:id="rId35"/>
    <p:sldId id="1066" r:id="rId36"/>
    <p:sldId id="1067" r:id="rId37"/>
    <p:sldId id="1068" r:id="rId38"/>
    <p:sldId id="1180" r:id="rId39"/>
    <p:sldId id="1181" r:id="rId40"/>
    <p:sldId id="1125" r:id="rId41"/>
    <p:sldId id="1110" r:id="rId42"/>
    <p:sldId id="1184" r:id="rId43"/>
    <p:sldId id="1185" r:id="rId44"/>
    <p:sldId id="1186" r:id="rId45"/>
    <p:sldId id="1187" r:id="rId46"/>
  </p:sldIdLst>
  <p:sldSz cx="9144000" cy="6858000" type="screen4x3"/>
  <p:notesSz cx="9921875" cy="6794500"/>
  <p:defaultTextStyle>
    <a:defPPr>
      <a:defRPr lang="en-US"/>
    </a:defPPr>
    <a:lvl1pPr algn="l" rtl="0" fontAlgn="base">
      <a:spcBef>
        <a:spcPct val="0"/>
      </a:spcBef>
      <a:spcAft>
        <a:spcPct val="0"/>
      </a:spcAft>
      <a:defRPr sz="2400" b="1" kern="1200">
        <a:solidFill>
          <a:schemeClr val="hlink"/>
        </a:solidFill>
        <a:latin typeface="Arial Black" pitchFamily="34" charset="0"/>
        <a:ea typeface="+mn-ea"/>
        <a:cs typeface="+mn-cs"/>
      </a:defRPr>
    </a:lvl1pPr>
    <a:lvl2pPr marL="457200" algn="l" rtl="0" fontAlgn="base">
      <a:spcBef>
        <a:spcPct val="0"/>
      </a:spcBef>
      <a:spcAft>
        <a:spcPct val="0"/>
      </a:spcAft>
      <a:defRPr sz="2400" b="1" kern="1200">
        <a:solidFill>
          <a:schemeClr val="hlink"/>
        </a:solidFill>
        <a:latin typeface="Arial Black" pitchFamily="34" charset="0"/>
        <a:ea typeface="+mn-ea"/>
        <a:cs typeface="+mn-cs"/>
      </a:defRPr>
    </a:lvl2pPr>
    <a:lvl3pPr marL="914400" algn="l" rtl="0" fontAlgn="base">
      <a:spcBef>
        <a:spcPct val="0"/>
      </a:spcBef>
      <a:spcAft>
        <a:spcPct val="0"/>
      </a:spcAft>
      <a:defRPr sz="2400" b="1" kern="1200">
        <a:solidFill>
          <a:schemeClr val="hlink"/>
        </a:solidFill>
        <a:latin typeface="Arial Black" pitchFamily="34" charset="0"/>
        <a:ea typeface="+mn-ea"/>
        <a:cs typeface="+mn-cs"/>
      </a:defRPr>
    </a:lvl3pPr>
    <a:lvl4pPr marL="1371600" algn="l" rtl="0" fontAlgn="base">
      <a:spcBef>
        <a:spcPct val="0"/>
      </a:spcBef>
      <a:spcAft>
        <a:spcPct val="0"/>
      </a:spcAft>
      <a:defRPr sz="2400" b="1" kern="1200">
        <a:solidFill>
          <a:schemeClr val="hlink"/>
        </a:solidFill>
        <a:latin typeface="Arial Black" pitchFamily="34" charset="0"/>
        <a:ea typeface="+mn-ea"/>
        <a:cs typeface="+mn-cs"/>
      </a:defRPr>
    </a:lvl4pPr>
    <a:lvl5pPr marL="1828800" algn="l" rtl="0" fontAlgn="base">
      <a:spcBef>
        <a:spcPct val="0"/>
      </a:spcBef>
      <a:spcAft>
        <a:spcPct val="0"/>
      </a:spcAft>
      <a:defRPr sz="2400" b="1" kern="1200">
        <a:solidFill>
          <a:schemeClr val="hlink"/>
        </a:solidFill>
        <a:latin typeface="Arial Black" pitchFamily="34" charset="0"/>
        <a:ea typeface="+mn-ea"/>
        <a:cs typeface="+mn-cs"/>
      </a:defRPr>
    </a:lvl5pPr>
    <a:lvl6pPr marL="2286000" algn="l" defTabSz="914400" rtl="0" eaLnBrk="1" latinLnBrk="0" hangingPunct="1">
      <a:defRPr sz="2400" b="1" kern="1200">
        <a:solidFill>
          <a:schemeClr val="hlink"/>
        </a:solidFill>
        <a:latin typeface="Arial Black" pitchFamily="34" charset="0"/>
        <a:ea typeface="+mn-ea"/>
        <a:cs typeface="+mn-cs"/>
      </a:defRPr>
    </a:lvl6pPr>
    <a:lvl7pPr marL="2743200" algn="l" defTabSz="914400" rtl="0" eaLnBrk="1" latinLnBrk="0" hangingPunct="1">
      <a:defRPr sz="2400" b="1" kern="1200">
        <a:solidFill>
          <a:schemeClr val="hlink"/>
        </a:solidFill>
        <a:latin typeface="Arial Black" pitchFamily="34" charset="0"/>
        <a:ea typeface="+mn-ea"/>
        <a:cs typeface="+mn-cs"/>
      </a:defRPr>
    </a:lvl7pPr>
    <a:lvl8pPr marL="3200400" algn="l" defTabSz="914400" rtl="0" eaLnBrk="1" latinLnBrk="0" hangingPunct="1">
      <a:defRPr sz="2400" b="1" kern="1200">
        <a:solidFill>
          <a:schemeClr val="hlink"/>
        </a:solidFill>
        <a:latin typeface="Arial Black" pitchFamily="34" charset="0"/>
        <a:ea typeface="+mn-ea"/>
        <a:cs typeface="+mn-cs"/>
      </a:defRPr>
    </a:lvl8pPr>
    <a:lvl9pPr marL="3657600" algn="l" defTabSz="914400" rtl="0" eaLnBrk="1" latinLnBrk="0" hangingPunct="1">
      <a:defRPr sz="2400" b="1" kern="1200">
        <a:solidFill>
          <a:schemeClr val="hlink"/>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99"/>
    <a:srgbClr val="FF6600"/>
    <a:srgbClr val="FF9900"/>
    <a:srgbClr val="8388B9"/>
    <a:srgbClr val="969696"/>
    <a:srgbClr val="808080"/>
    <a:srgbClr val="5F5F5F"/>
    <a:srgbClr val="C8D1E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74780" autoAdjust="0"/>
  </p:normalViewPr>
  <p:slideViewPr>
    <p:cSldViewPr snapToGrid="0">
      <p:cViewPr varScale="1">
        <p:scale>
          <a:sx n="55" d="100"/>
          <a:sy n="55" d="100"/>
        </p:scale>
        <p:origin x="-10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696" y="-90"/>
      </p:cViewPr>
      <p:guideLst>
        <p:guide orient="horz" pos="2141"/>
        <p:guide pos="312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bwMode="auto">
          <a:xfrm>
            <a:off x="1" y="1"/>
            <a:ext cx="4299479" cy="339294"/>
          </a:xfrm>
          <a:prstGeom prst="rect">
            <a:avLst/>
          </a:prstGeom>
          <a:noFill/>
          <a:ln w="9525">
            <a:noFill/>
            <a:miter lim="800000"/>
            <a:headEnd/>
            <a:tailEnd/>
          </a:ln>
          <a:effectLst/>
        </p:spPr>
        <p:txBody>
          <a:bodyPr vert="horz" wrap="square" lIns="91503" tIns="45751" rIns="91503" bIns="45751" numCol="1" anchor="t" anchorCtr="0" compatLnSpc="1">
            <a:prstTxWarp prst="textNoShape">
              <a:avLst/>
            </a:prstTxWarp>
          </a:bodyPr>
          <a:lstStyle>
            <a:lvl1pPr defTabSz="915263" eaLnBrk="0" hangingPunct="0">
              <a:buClrTx/>
              <a:buFontTx/>
              <a:buNone/>
              <a:defRPr sz="1200" b="0">
                <a:solidFill>
                  <a:schemeClr val="tx1"/>
                </a:solidFill>
                <a:latin typeface="Times New Roman" pitchFamily="18" charset="0"/>
              </a:defRPr>
            </a:lvl1pPr>
          </a:lstStyle>
          <a:p>
            <a:pPr>
              <a:defRPr/>
            </a:pPr>
            <a:endParaRPr lang="en-GB"/>
          </a:p>
        </p:txBody>
      </p:sp>
      <p:sp>
        <p:nvSpPr>
          <p:cNvPr id="295939" name="Rectangle 3"/>
          <p:cNvSpPr>
            <a:spLocks noGrp="1" noChangeArrowheads="1"/>
          </p:cNvSpPr>
          <p:nvPr>
            <p:ph type="dt" sz="quarter" idx="1"/>
          </p:nvPr>
        </p:nvSpPr>
        <p:spPr bwMode="auto">
          <a:xfrm>
            <a:off x="5620101" y="1"/>
            <a:ext cx="4299479" cy="339294"/>
          </a:xfrm>
          <a:prstGeom prst="rect">
            <a:avLst/>
          </a:prstGeom>
          <a:noFill/>
          <a:ln w="9525">
            <a:noFill/>
            <a:miter lim="800000"/>
            <a:headEnd/>
            <a:tailEnd/>
          </a:ln>
          <a:effectLst/>
        </p:spPr>
        <p:txBody>
          <a:bodyPr vert="horz" wrap="square" lIns="91503" tIns="45751" rIns="91503" bIns="45751" numCol="1" anchor="t" anchorCtr="0" compatLnSpc="1">
            <a:prstTxWarp prst="textNoShape">
              <a:avLst/>
            </a:prstTxWarp>
          </a:bodyPr>
          <a:lstStyle>
            <a:lvl1pPr algn="r" defTabSz="915263" eaLnBrk="0" hangingPunct="0">
              <a:buClrTx/>
              <a:buFontTx/>
              <a:buNone/>
              <a:defRPr sz="1200" b="0">
                <a:solidFill>
                  <a:schemeClr val="tx1"/>
                </a:solidFill>
                <a:latin typeface="Times New Roman" pitchFamily="18" charset="0"/>
              </a:defRPr>
            </a:lvl1pPr>
          </a:lstStyle>
          <a:p>
            <a:pPr>
              <a:defRPr/>
            </a:pPr>
            <a:endParaRPr lang="en-GB"/>
          </a:p>
        </p:txBody>
      </p:sp>
      <p:sp>
        <p:nvSpPr>
          <p:cNvPr id="295940" name="Rectangle 4"/>
          <p:cNvSpPr>
            <a:spLocks noGrp="1" noChangeArrowheads="1"/>
          </p:cNvSpPr>
          <p:nvPr>
            <p:ph type="ftr" sz="quarter" idx="2"/>
          </p:nvPr>
        </p:nvSpPr>
        <p:spPr bwMode="auto">
          <a:xfrm>
            <a:off x="1" y="6454130"/>
            <a:ext cx="4299479" cy="339294"/>
          </a:xfrm>
          <a:prstGeom prst="rect">
            <a:avLst/>
          </a:prstGeom>
          <a:noFill/>
          <a:ln w="9525">
            <a:noFill/>
            <a:miter lim="800000"/>
            <a:headEnd/>
            <a:tailEnd/>
          </a:ln>
          <a:effectLst/>
        </p:spPr>
        <p:txBody>
          <a:bodyPr vert="horz" wrap="square" lIns="91503" tIns="45751" rIns="91503" bIns="45751" numCol="1" anchor="b" anchorCtr="0" compatLnSpc="1">
            <a:prstTxWarp prst="textNoShape">
              <a:avLst/>
            </a:prstTxWarp>
          </a:bodyPr>
          <a:lstStyle>
            <a:lvl1pPr defTabSz="915263" eaLnBrk="0" hangingPunct="0">
              <a:buClrTx/>
              <a:buFontTx/>
              <a:buNone/>
              <a:defRPr sz="1200" b="0">
                <a:solidFill>
                  <a:schemeClr val="tx1"/>
                </a:solidFill>
                <a:latin typeface="Times New Roman" pitchFamily="18" charset="0"/>
              </a:defRPr>
            </a:lvl1pPr>
          </a:lstStyle>
          <a:p>
            <a:pPr>
              <a:defRPr/>
            </a:pPr>
            <a:endParaRPr lang="en-GB"/>
          </a:p>
        </p:txBody>
      </p:sp>
      <p:sp>
        <p:nvSpPr>
          <p:cNvPr id="295941" name="Rectangle 5"/>
          <p:cNvSpPr>
            <a:spLocks noGrp="1" noChangeArrowheads="1"/>
          </p:cNvSpPr>
          <p:nvPr>
            <p:ph type="sldNum" sz="quarter" idx="3"/>
          </p:nvPr>
        </p:nvSpPr>
        <p:spPr bwMode="auto">
          <a:xfrm>
            <a:off x="5620101" y="6454130"/>
            <a:ext cx="4299479" cy="339294"/>
          </a:xfrm>
          <a:prstGeom prst="rect">
            <a:avLst/>
          </a:prstGeom>
          <a:noFill/>
          <a:ln w="9525">
            <a:noFill/>
            <a:miter lim="800000"/>
            <a:headEnd/>
            <a:tailEnd/>
          </a:ln>
          <a:effectLst/>
        </p:spPr>
        <p:txBody>
          <a:bodyPr vert="horz" wrap="square" lIns="91503" tIns="45751" rIns="91503" bIns="45751" numCol="1" anchor="b" anchorCtr="0" compatLnSpc="1">
            <a:prstTxWarp prst="textNoShape">
              <a:avLst/>
            </a:prstTxWarp>
          </a:bodyPr>
          <a:lstStyle>
            <a:lvl1pPr algn="r" defTabSz="915263" eaLnBrk="0" hangingPunct="0">
              <a:buClrTx/>
              <a:buFontTx/>
              <a:buNone/>
              <a:defRPr sz="1200" b="0">
                <a:solidFill>
                  <a:schemeClr val="tx1"/>
                </a:solidFill>
                <a:latin typeface="Times New Roman" pitchFamily="18" charset="0"/>
              </a:defRPr>
            </a:lvl1pPr>
          </a:lstStyle>
          <a:p>
            <a:pPr>
              <a:defRPr/>
            </a:pPr>
            <a:fld id="{34D60858-5DA7-4374-8765-4E99CE6A09F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1" y="1"/>
            <a:ext cx="4299479" cy="339294"/>
          </a:xfrm>
          <a:prstGeom prst="rect">
            <a:avLst/>
          </a:prstGeom>
          <a:noFill/>
          <a:ln w="9525">
            <a:noFill/>
            <a:miter lim="800000"/>
            <a:headEnd/>
            <a:tailEnd/>
          </a:ln>
          <a:effectLst/>
        </p:spPr>
        <p:txBody>
          <a:bodyPr vert="horz" wrap="square" lIns="91503" tIns="45751" rIns="91503" bIns="45751" numCol="1" anchor="t" anchorCtr="0" compatLnSpc="1">
            <a:prstTxWarp prst="textNoShape">
              <a:avLst/>
            </a:prstTxWarp>
          </a:bodyPr>
          <a:lstStyle>
            <a:lvl1pPr defTabSz="915263" eaLnBrk="0" hangingPunct="0">
              <a:buClr>
                <a:srgbClr val="FF6600"/>
              </a:buClr>
              <a:buFont typeface="Wingdings" pitchFamily="2" charset="2"/>
              <a:buChar char="§"/>
              <a:defRPr sz="1200" b="0"/>
            </a:lvl1pPr>
          </a:lstStyle>
          <a:p>
            <a:pPr>
              <a:defRPr/>
            </a:pPr>
            <a:endParaRPr lang="en-GB"/>
          </a:p>
        </p:txBody>
      </p:sp>
      <p:sp>
        <p:nvSpPr>
          <p:cNvPr id="125955" name="Rectangle 3"/>
          <p:cNvSpPr>
            <a:spLocks noGrp="1" noChangeArrowheads="1"/>
          </p:cNvSpPr>
          <p:nvPr>
            <p:ph type="dt" idx="1"/>
          </p:nvPr>
        </p:nvSpPr>
        <p:spPr bwMode="auto">
          <a:xfrm>
            <a:off x="5622397" y="1"/>
            <a:ext cx="4299479" cy="339294"/>
          </a:xfrm>
          <a:prstGeom prst="rect">
            <a:avLst/>
          </a:prstGeom>
          <a:noFill/>
          <a:ln w="9525">
            <a:noFill/>
            <a:miter lim="800000"/>
            <a:headEnd/>
            <a:tailEnd/>
          </a:ln>
          <a:effectLst/>
        </p:spPr>
        <p:txBody>
          <a:bodyPr vert="horz" wrap="square" lIns="91503" tIns="45751" rIns="91503" bIns="45751" numCol="1" anchor="t" anchorCtr="0" compatLnSpc="1">
            <a:prstTxWarp prst="textNoShape">
              <a:avLst/>
            </a:prstTxWarp>
          </a:bodyPr>
          <a:lstStyle>
            <a:lvl1pPr algn="r" defTabSz="915263" eaLnBrk="0" hangingPunct="0">
              <a:buClr>
                <a:srgbClr val="FF6600"/>
              </a:buClr>
              <a:buFont typeface="Wingdings" pitchFamily="2" charset="2"/>
              <a:buChar char="§"/>
              <a:defRPr sz="1200" b="0"/>
            </a:lvl1pPr>
          </a:lstStyle>
          <a:p>
            <a:pPr>
              <a:defRPr/>
            </a:pPr>
            <a:endParaRPr lang="en-GB"/>
          </a:p>
        </p:txBody>
      </p:sp>
      <p:sp>
        <p:nvSpPr>
          <p:cNvPr id="58372" name="Rectangle 4"/>
          <p:cNvSpPr>
            <a:spLocks noGrp="1" noRot="1" noChangeAspect="1" noChangeArrowheads="1" noTextEdit="1"/>
          </p:cNvSpPr>
          <p:nvPr>
            <p:ph type="sldImg" idx="2"/>
          </p:nvPr>
        </p:nvSpPr>
        <p:spPr bwMode="auto">
          <a:xfrm>
            <a:off x="3262313" y="509588"/>
            <a:ext cx="3398837" cy="2547937"/>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1322918" y="3227065"/>
            <a:ext cx="7276041" cy="3057956"/>
          </a:xfrm>
          <a:prstGeom prst="rect">
            <a:avLst/>
          </a:prstGeom>
          <a:noFill/>
          <a:ln w="9525">
            <a:noFill/>
            <a:miter lim="800000"/>
            <a:headEnd/>
            <a:tailEnd/>
          </a:ln>
          <a:effectLst/>
        </p:spPr>
        <p:txBody>
          <a:bodyPr vert="horz" wrap="square" lIns="91503" tIns="45751" rIns="91503" bIns="4575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5958" name="Rectangle 6"/>
          <p:cNvSpPr>
            <a:spLocks noGrp="1" noChangeArrowheads="1"/>
          </p:cNvSpPr>
          <p:nvPr>
            <p:ph type="ftr" sz="quarter" idx="4"/>
          </p:nvPr>
        </p:nvSpPr>
        <p:spPr bwMode="auto">
          <a:xfrm>
            <a:off x="1" y="6455206"/>
            <a:ext cx="4299479" cy="339294"/>
          </a:xfrm>
          <a:prstGeom prst="rect">
            <a:avLst/>
          </a:prstGeom>
          <a:noFill/>
          <a:ln w="9525">
            <a:noFill/>
            <a:miter lim="800000"/>
            <a:headEnd/>
            <a:tailEnd/>
          </a:ln>
          <a:effectLst/>
        </p:spPr>
        <p:txBody>
          <a:bodyPr vert="horz" wrap="square" lIns="91503" tIns="45751" rIns="91503" bIns="45751" numCol="1" anchor="b" anchorCtr="0" compatLnSpc="1">
            <a:prstTxWarp prst="textNoShape">
              <a:avLst/>
            </a:prstTxWarp>
          </a:bodyPr>
          <a:lstStyle>
            <a:lvl1pPr defTabSz="915263" eaLnBrk="0" hangingPunct="0">
              <a:buClr>
                <a:srgbClr val="FF6600"/>
              </a:buClr>
              <a:buFont typeface="Wingdings" pitchFamily="2" charset="2"/>
              <a:buChar char="§"/>
              <a:defRPr sz="1200" b="0"/>
            </a:lvl1pPr>
          </a:lstStyle>
          <a:p>
            <a:pPr>
              <a:defRPr/>
            </a:pPr>
            <a:endParaRPr lang="en-GB"/>
          </a:p>
        </p:txBody>
      </p:sp>
      <p:sp>
        <p:nvSpPr>
          <p:cNvPr id="125959" name="Rectangle 7"/>
          <p:cNvSpPr>
            <a:spLocks noGrp="1" noChangeArrowheads="1"/>
          </p:cNvSpPr>
          <p:nvPr>
            <p:ph type="sldNum" sz="quarter" idx="5"/>
          </p:nvPr>
        </p:nvSpPr>
        <p:spPr bwMode="auto">
          <a:xfrm>
            <a:off x="5622397" y="6455206"/>
            <a:ext cx="4299479" cy="339294"/>
          </a:xfrm>
          <a:prstGeom prst="rect">
            <a:avLst/>
          </a:prstGeom>
          <a:noFill/>
          <a:ln w="9525">
            <a:noFill/>
            <a:miter lim="800000"/>
            <a:headEnd/>
            <a:tailEnd/>
          </a:ln>
          <a:effectLst/>
        </p:spPr>
        <p:txBody>
          <a:bodyPr vert="horz" wrap="square" lIns="91503" tIns="45751" rIns="91503" bIns="45751" numCol="1" anchor="b" anchorCtr="0" compatLnSpc="1">
            <a:prstTxWarp prst="textNoShape">
              <a:avLst/>
            </a:prstTxWarp>
          </a:bodyPr>
          <a:lstStyle>
            <a:lvl1pPr algn="r" defTabSz="915263" eaLnBrk="0" hangingPunct="0">
              <a:buClr>
                <a:srgbClr val="FF6600"/>
              </a:buClr>
              <a:buFont typeface="Wingdings" pitchFamily="2" charset="2"/>
              <a:buChar char="§"/>
              <a:defRPr sz="1200" b="0"/>
            </a:lvl1pPr>
          </a:lstStyle>
          <a:p>
            <a:pPr>
              <a:defRPr/>
            </a:pPr>
            <a:fld id="{2425660C-F523-46D4-9672-BEE1FCEFFBD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13760"/>
            <a:fld id="{E8719FC5-28D1-499D-AB1A-92A24F341B13}" type="slidenum">
              <a:rPr lang="en-GB" smtClean="0"/>
              <a:pPr defTabSz="913760"/>
              <a:t>1</a:t>
            </a:fld>
            <a:endParaRPr lang="en-GB"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GB"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3760"/>
            <a:fld id="{7BE101F4-D698-40DD-8743-22275E8BFF6F}" type="slidenum">
              <a:rPr lang="en-GB" smtClean="0"/>
              <a:pPr defTabSz="913760"/>
              <a:t>10</a:t>
            </a:fld>
            <a:endParaRPr lang="en-GB"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3760"/>
            <a:fld id="{7BE101F4-D698-40DD-8743-22275E8BFF6F}" type="slidenum">
              <a:rPr lang="en-GB" smtClean="0"/>
              <a:pPr defTabSz="913760"/>
              <a:t>11</a:t>
            </a:fld>
            <a:endParaRPr lang="en-GB"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3760"/>
            <a:fld id="{7BE101F4-D698-40DD-8743-22275E8BFF6F}" type="slidenum">
              <a:rPr lang="en-GB" smtClean="0"/>
              <a:pPr defTabSz="913760"/>
              <a:t>12</a:t>
            </a:fld>
            <a:endParaRPr lang="en-GB"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3760"/>
            <a:fld id="{7BE101F4-D698-40DD-8743-22275E8BFF6F}" type="slidenum">
              <a:rPr lang="en-GB" smtClean="0"/>
              <a:pPr defTabSz="913760"/>
              <a:t>13</a:t>
            </a:fld>
            <a:endParaRPr lang="en-GB"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3760"/>
            <a:fld id="{7BE101F4-D698-40DD-8743-22275E8BFF6F}" type="slidenum">
              <a:rPr lang="en-GB" smtClean="0"/>
              <a:pPr defTabSz="913760"/>
              <a:t>14</a:t>
            </a:fld>
            <a:endParaRPr lang="en-GB"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3760"/>
            <a:fld id="{7BE101F4-D698-40DD-8743-22275E8BFF6F}" type="slidenum">
              <a:rPr lang="en-GB" smtClean="0"/>
              <a:pPr defTabSz="913760"/>
              <a:t>15</a:t>
            </a:fld>
            <a:endParaRPr lang="en-GB"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3760"/>
            <a:fld id="{7BE101F4-D698-40DD-8743-22275E8BFF6F}" type="slidenum">
              <a:rPr lang="en-GB" smtClean="0"/>
              <a:pPr defTabSz="913760"/>
              <a:t>16</a:t>
            </a:fld>
            <a:endParaRPr lang="en-GB"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3760"/>
            <a:fld id="{7BE101F4-D698-40DD-8743-22275E8BFF6F}" type="slidenum">
              <a:rPr lang="en-GB" smtClean="0"/>
              <a:pPr defTabSz="913760"/>
              <a:t>17</a:t>
            </a:fld>
            <a:endParaRPr lang="en-GB"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9C43F3D0-5104-4D2C-B231-2ACB815496CD}" type="slidenum">
              <a:rPr lang="en-GB" sz="1200" b="0"/>
              <a:pPr algn="r" eaLnBrk="0" hangingPunct="0">
                <a:buClr>
                  <a:srgbClr val="FF6600"/>
                </a:buClr>
                <a:buFont typeface="Wingdings" pitchFamily="2" charset="2"/>
                <a:buChar char="§"/>
              </a:pPr>
              <a:t>18</a:t>
            </a:fld>
            <a:endParaRPr lang="en-GB" sz="1200" b="0"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GB" b="1" dirty="0" smtClean="0"/>
              <a:t> </a:t>
            </a:r>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16E3D25-582E-4D4A-8C2F-2A72950C3C6B}" type="slidenum">
              <a:rPr lang="en-GB" sz="1200" b="0"/>
              <a:pPr algn="r" eaLnBrk="0" hangingPunct="0">
                <a:buClr>
                  <a:srgbClr val="FF6600"/>
                </a:buClr>
                <a:buFont typeface="Wingdings" pitchFamily="2" charset="2"/>
                <a:buChar char="§"/>
              </a:pPr>
              <a:t>19</a:t>
            </a:fld>
            <a:endParaRPr lang="en-GB" sz="1200" b="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GB" b="1" smtClean="0"/>
              <a:t> </a:t>
            </a: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2734"/>
            <a:fld id="{3346B280-ABE3-4046-894D-2B94B2CA0B98}" type="slidenum">
              <a:rPr lang="en-GB" smtClean="0"/>
              <a:pPr defTabSz="912734"/>
              <a:t>2</a:t>
            </a:fld>
            <a:endParaRPr lang="en-GB"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7BB3067D-BD25-462A-A613-3DDFB4351EFC}" type="slidenum">
              <a:rPr lang="en-GB" sz="1200" b="0"/>
              <a:pPr algn="r" eaLnBrk="0" hangingPunct="0">
                <a:buClr>
                  <a:srgbClr val="FF6600"/>
                </a:buClr>
                <a:buFont typeface="Wingdings" pitchFamily="2" charset="2"/>
                <a:buChar char="§"/>
              </a:pPr>
              <a:t>20</a:t>
            </a:fld>
            <a:endParaRPr lang="en-GB" sz="1200" b="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21</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22</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23</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24</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25</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26</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27</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28</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29</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2734"/>
            <a:fld id="{3346B280-ABE3-4046-894D-2B94B2CA0B98}" type="slidenum">
              <a:rPr lang="en-GB" smtClean="0"/>
              <a:pPr defTabSz="912734"/>
              <a:t>3</a:t>
            </a:fld>
            <a:endParaRPr lang="en-GB"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622397" y="6455206"/>
            <a:ext cx="4299479" cy="339294"/>
          </a:xfrm>
          <a:prstGeom prst="rect">
            <a:avLst/>
          </a:prstGeom>
          <a:noFill/>
          <a:ln w="9525">
            <a:noFill/>
            <a:miter lim="800000"/>
            <a:headEnd/>
            <a:tailEnd/>
          </a:ln>
        </p:spPr>
        <p:txBody>
          <a:bodyPr lIns="91503" tIns="45751" rIns="91503" bIns="45751" anchor="b"/>
          <a:lstStyle/>
          <a:p>
            <a:pPr algn="r" eaLnBrk="0" hangingPunct="0">
              <a:buClr>
                <a:srgbClr val="FF6600"/>
              </a:buClr>
              <a:buFont typeface="Wingdings" pitchFamily="2" charset="2"/>
              <a:buChar char="§"/>
            </a:pPr>
            <a:fld id="{D0957528-D54C-461E-80AF-1B9F3B95677F}" type="slidenum">
              <a:rPr lang="en-GB" sz="1200" b="0"/>
              <a:pPr algn="r" eaLnBrk="0" hangingPunct="0">
                <a:buClr>
                  <a:srgbClr val="FF6600"/>
                </a:buClr>
                <a:buFont typeface="Wingdings" pitchFamily="2" charset="2"/>
                <a:buChar char="§"/>
              </a:pPr>
              <a:t>30</a:t>
            </a:fld>
            <a:endParaRPr lang="en-GB" sz="1200" b="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GB" dirty="0" smtClean="0"/>
              <a:t>Charting occurs at a level above connection, consumption, creation and contribution.  The key to charting is the ability of the learner or employee to define her learning goals.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GB" smtClean="0"/>
              <a:t>To maximise the speed with which an individual will learn, the ideal situation is where everything this individual will contribute towards her learning. In other words, an employee carrying out a job will learn through her normal work tasks. Learning is aligned with her work tasks, knowledge creation and knowledge sharing. This direct route to achieving leaning goals allows for maximum learning productivity.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GB" smtClean="0"/>
              <a:t>In reality not everything an employee or learner does will directly contribute to achieving her learning goals – the route is more likely to swerve. In formal learning setting goals are well defines, but in workplace or informal learning goals are loosely defined. Setting goals is not as linear as in formal education.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GB" smtClean="0"/>
              <a:t>Learning goals may alter over time. A learner may not  be able to predict from the outset where her emerging goals will lead her.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GB" smtClean="0"/>
              <a:t>Charting helps the learner relate where she is to where she wants to be – and will help her find how to get there by recommending existing trails used by previous learners following a similar route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GB" smtClean="0"/>
              <a:t>Charting provides the learner opportunity to dynamically interact with her goals and personal development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GB" dirty="0" smtClean="0"/>
              <a:t>Charting allows the learner to make use of people and resources to fine tune her choices at any point. We cannot exactly define charting prior to looking at existing behaviours. </a:t>
            </a:r>
          </a:p>
          <a:p>
            <a:endParaRPr lang="en-GB" dirty="0" smtClean="0"/>
          </a:p>
          <a:p>
            <a:r>
              <a:rPr lang="en-US" dirty="0" smtClean="0"/>
              <a:t>With TUG we developed a series of scenarios and use cases on the basis of our empirical study.</a:t>
            </a:r>
          </a:p>
          <a:p>
            <a:endParaRPr lang="en-US" dirty="0" smtClean="0"/>
          </a:p>
          <a:p>
            <a:r>
              <a:rPr lang="en-US" dirty="0" smtClean="0"/>
              <a:t>We have also started developing, in collaboration with colleagues at the Technical University of Graz in Austria,  initial mock ups to help use refine our thinking around some of the functionalities of a potential charting system. </a:t>
            </a:r>
          </a:p>
          <a:p>
            <a:endParaRPr lang="en-US" dirty="0" smtClean="0"/>
          </a:p>
          <a:p>
            <a:r>
              <a:rPr lang="en-US" dirty="0" smtClean="0"/>
              <a:t>I will quickly show you some of these mockups, which I admit are rather ugly at the moment, but hopefully will give you the idea of where we are heading with this. </a:t>
            </a:r>
          </a:p>
          <a:p>
            <a:r>
              <a:rPr lang="en-US" dirty="0" smtClean="0"/>
              <a:t> </a:t>
            </a:r>
          </a:p>
          <a:p>
            <a:endParaRPr lang="en-US" dirty="0" smtClean="0"/>
          </a:p>
          <a:p>
            <a:endParaRPr lang="en-GB" dirty="0" smtClean="0"/>
          </a:p>
          <a:p>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a:p>
            <a:r>
              <a:rPr lang="en-US" dirty="0" smtClean="0"/>
              <a:t>This view represents an element of a charting system that can be implemented as two </a:t>
            </a:r>
            <a:r>
              <a:rPr lang="en-US" dirty="0" err="1" smtClean="0"/>
              <a:t>Netvibes</a:t>
            </a:r>
            <a:r>
              <a:rPr lang="en-US" dirty="0" smtClean="0"/>
              <a:t> widgets sitting side by side.</a:t>
            </a:r>
          </a:p>
          <a:p>
            <a:endParaRPr lang="en-US" dirty="0" smtClean="0"/>
          </a:p>
          <a:p>
            <a:r>
              <a:rPr lang="en-US" dirty="0" smtClean="0"/>
              <a:t>The left hand one is essentially a quick drop box for files and resources  - when you have a new resource, you can drop it on the relevant goal and it comes into the system, perhaps gaining tags automatically, being automatically forwarded to other people sharing that goal with you and so on.</a:t>
            </a:r>
          </a:p>
          <a:p>
            <a:endParaRPr lang="en-US" dirty="0" smtClean="0"/>
          </a:p>
          <a:p>
            <a:r>
              <a:rPr lang="en-US" dirty="0" smtClean="0"/>
              <a:t>The right hand side would be a second widget giving access to people in your network. </a:t>
            </a:r>
            <a:endParaRPr lang="en-GB" dirty="0" smtClean="0"/>
          </a:p>
        </p:txBody>
      </p:sp>
      <p:sp>
        <p:nvSpPr>
          <p:cNvPr id="54276" name="Slide Number Placeholder 3"/>
          <p:cNvSpPr>
            <a:spLocks noGrp="1"/>
          </p:cNvSpPr>
          <p:nvPr>
            <p:ph type="sldNum" sz="quarter" idx="5"/>
          </p:nvPr>
        </p:nvSpPr>
        <p:spPr>
          <a:noFill/>
        </p:spPr>
        <p:txBody>
          <a:bodyPr/>
          <a:lstStyle/>
          <a:p>
            <a:pPr defTabSz="913760"/>
            <a:fld id="{C53DF68F-A410-4C56-9101-BA34FDC2C516}" type="slidenum">
              <a:rPr lang="en-GB" smtClean="0"/>
              <a:pPr defTabSz="913760"/>
              <a:t>38</a:t>
            </a:fld>
            <a:endParaRPr lang="en-GB"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t>Here is the people widget expanded a little bit. </a:t>
            </a:r>
          </a:p>
          <a:p>
            <a:endParaRPr lang="en-US" dirty="0" smtClean="0"/>
          </a:p>
          <a:p>
            <a:r>
              <a:rPr lang="en-US" dirty="0" smtClean="0"/>
              <a:t>If you click on the name you would see simple contact details, but primarily, the nameplate would act as a space to drop resources on.</a:t>
            </a:r>
          </a:p>
          <a:p>
            <a:endParaRPr lang="en-US" dirty="0" smtClean="0"/>
          </a:p>
          <a:p>
            <a:r>
              <a:rPr lang="en-US" dirty="0" smtClean="0"/>
              <a:t>The recipient would then be alerted that a new resource was available for them.</a:t>
            </a:r>
          </a:p>
          <a:p>
            <a:endParaRPr lang="en-US" dirty="0" smtClean="0"/>
          </a:p>
          <a:p>
            <a:r>
              <a:rPr lang="en-US" dirty="0" smtClean="0"/>
              <a:t>Below that, there is a space for recent conversations, which may by synchronous or asynchronous, and for which there may be resources attached. </a:t>
            </a:r>
          </a:p>
          <a:p>
            <a:endParaRPr lang="en-US" dirty="0" smtClean="0"/>
          </a:p>
          <a:p>
            <a:r>
              <a:rPr lang="en-US" dirty="0" smtClean="0"/>
              <a:t>Each discussion may change </a:t>
            </a:r>
            <a:r>
              <a:rPr lang="en-US" dirty="0" err="1" smtClean="0"/>
              <a:t>colour</a:t>
            </a:r>
            <a:r>
              <a:rPr lang="en-US" dirty="0" smtClean="0"/>
              <a:t> when there is new activity. </a:t>
            </a:r>
          </a:p>
          <a:p>
            <a:endParaRPr lang="en-US" dirty="0" smtClean="0"/>
          </a:p>
          <a:p>
            <a:r>
              <a:rPr lang="en-US" dirty="0" smtClean="0"/>
              <a:t>With the upcoming launch of Google Wave it is interesting to think about how all of this could be done using the Wave. </a:t>
            </a:r>
          </a:p>
          <a:p>
            <a:r>
              <a:rPr lang="en-US" dirty="0" smtClean="0"/>
              <a:t> </a:t>
            </a:r>
          </a:p>
          <a:p>
            <a:r>
              <a:rPr lang="en-US" dirty="0" smtClean="0"/>
              <a:t>For the people, another option is that when you click on their name you are taken to the persons blog, which would have a charting widget showing a public view of their charting (current goals, recent resources) as a sidebar.</a:t>
            </a:r>
          </a:p>
          <a:p>
            <a:endParaRPr lang="en-GB" dirty="0" smtClean="0"/>
          </a:p>
        </p:txBody>
      </p:sp>
      <p:sp>
        <p:nvSpPr>
          <p:cNvPr id="55300" name="Slide Number Placeholder 3"/>
          <p:cNvSpPr>
            <a:spLocks noGrp="1"/>
          </p:cNvSpPr>
          <p:nvPr>
            <p:ph type="sldNum" sz="quarter" idx="5"/>
          </p:nvPr>
        </p:nvSpPr>
        <p:spPr>
          <a:noFill/>
        </p:spPr>
        <p:txBody>
          <a:bodyPr/>
          <a:lstStyle/>
          <a:p>
            <a:pPr defTabSz="913760"/>
            <a:fld id="{370ECEF2-C026-4D8C-BA56-E6154D6E3DE8}" type="slidenum">
              <a:rPr lang="en-GB" smtClean="0"/>
              <a:pPr defTabSz="913760"/>
              <a:t>39</a:t>
            </a:fld>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2734"/>
            <a:fld id="{3346B280-ABE3-4046-894D-2B94B2CA0B98}" type="slidenum">
              <a:rPr lang="en-GB" smtClean="0"/>
              <a:pPr defTabSz="912734"/>
              <a:t>4</a:t>
            </a:fld>
            <a:endParaRPr lang="en-GB"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defTabSz="913760"/>
            <a:fld id="{0456BC4C-D037-43FB-A9F9-3A9376FC8822}" type="slidenum">
              <a:rPr lang="en-GB" smtClean="0"/>
              <a:pPr defTabSz="913760"/>
              <a:t>40</a:t>
            </a:fld>
            <a:endParaRPr lang="en-GB"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13760"/>
            <a:fld id="{0914B2C0-E891-424B-AA9F-92F22BA8790C}" type="slidenum">
              <a:rPr lang="en-GB" smtClean="0"/>
              <a:pPr defTabSz="913760"/>
              <a:t>41</a:t>
            </a:fld>
            <a:endParaRPr lang="en-GB"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GB"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13760"/>
            <a:fld id="{8CB27572-DDF9-4E35-9E62-2562566C57DA}" type="slidenum">
              <a:rPr lang="en-GB" smtClean="0"/>
              <a:pPr defTabSz="913760"/>
              <a:t>42</a:t>
            </a:fld>
            <a:endParaRPr lang="en-GB"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364A58-2151-4844-91BD-49AF495F0D17}" type="slidenum">
              <a:rPr lang="en-GB" smtClean="0"/>
              <a:pPr/>
              <a:t>43</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364A58-2151-4844-91BD-49AF495F0D17}" type="slidenum">
              <a:rPr lang="en-GB" smtClean="0"/>
              <a:pPr/>
              <a:t>44</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364A58-2151-4844-91BD-49AF495F0D17}" type="slidenum">
              <a:rPr lang="en-GB" smtClean="0"/>
              <a:pPr/>
              <a:t>45</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2734"/>
            <a:fld id="{3346B280-ABE3-4046-894D-2B94B2CA0B98}" type="slidenum">
              <a:rPr lang="en-GB" smtClean="0"/>
              <a:pPr defTabSz="912734"/>
              <a:t>5</a:t>
            </a:fld>
            <a:endParaRPr lang="en-GB"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364A58-2151-4844-91BD-49AF495F0D17}" type="slidenum">
              <a:rPr lang="en-GB" smtClean="0"/>
              <a:pPr/>
              <a:t>6</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364A58-2151-4844-91BD-49AF495F0D17}" type="slidenum">
              <a:rPr lang="en-GB" smtClean="0"/>
              <a:pPr/>
              <a:t>7</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364A58-2151-4844-91BD-49AF495F0D17}" type="slidenum">
              <a:rPr lang="en-GB" smtClean="0"/>
              <a:pPr/>
              <a:t>8</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8364A58-2151-4844-91BD-49AF495F0D17}" type="slidenum">
              <a:rPr lang="en-GB" smtClean="0"/>
              <a:pPr/>
              <a:t>9</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academy.gcal.ac.uk/" TargetMode="External"/><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9.png"/><Relationship Id="rId1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16.jpeg"/><Relationship Id="rId9" Type="http://schemas.openxmlformats.org/officeDocument/2006/relationships/image" Target="../media/image12.png"/><Relationship Id="rId1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7.png"/><Relationship Id="rId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7.png"/><Relationship Id="rId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7.png"/><Relationship Id="rId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hyperlink" Target="http://www.academy.gcal.ac.uk/" TargetMode="External"/><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capetowndeclaration.org/read-the-declar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0" scaled="1"/>
        </a:gradFill>
        <a:effectLst/>
      </p:bgPr>
    </p:bg>
    <p:spTree>
      <p:nvGrpSpPr>
        <p:cNvPr id="1" name=""/>
        <p:cNvGrpSpPr/>
        <p:nvPr/>
      </p:nvGrpSpPr>
      <p:grpSpPr>
        <a:xfrm>
          <a:off x="0" y="0"/>
          <a:ext cx="0" cy="0"/>
          <a:chOff x="0" y="0"/>
          <a:chExt cx="0" cy="0"/>
        </a:xfrm>
      </p:grpSpPr>
      <p:pic>
        <p:nvPicPr>
          <p:cNvPr id="11266" name="Picture 2" descr="caledonian"/>
          <p:cNvPicPr>
            <a:picLocks noChangeAspect="1" noChangeArrowheads="1"/>
          </p:cNvPicPr>
          <p:nvPr/>
        </p:nvPicPr>
        <p:blipFill>
          <a:blip r:embed="rId3"/>
          <a:srcRect/>
          <a:stretch>
            <a:fillRect/>
          </a:stretch>
        </p:blipFill>
        <p:spPr bwMode="auto">
          <a:xfrm>
            <a:off x="0" y="0"/>
            <a:ext cx="2735263" cy="6858000"/>
          </a:xfrm>
          <a:prstGeom prst="rect">
            <a:avLst/>
          </a:prstGeom>
          <a:noFill/>
          <a:ln w="9525">
            <a:noFill/>
            <a:miter lim="800000"/>
            <a:headEnd/>
            <a:tailEnd/>
          </a:ln>
        </p:spPr>
      </p:pic>
      <p:sp>
        <p:nvSpPr>
          <p:cNvPr id="1555459" name="Text Box 3">
            <a:hlinkClick r:id="rId4" action="ppaction://hlinksldjump"/>
          </p:cNvPr>
          <p:cNvSpPr txBox="1">
            <a:spLocks noChangeArrowheads="1"/>
          </p:cNvSpPr>
          <p:nvPr/>
        </p:nvSpPr>
        <p:spPr bwMode="auto">
          <a:xfrm>
            <a:off x="3059113" y="260350"/>
            <a:ext cx="5183187" cy="1200329"/>
          </a:xfrm>
          <a:prstGeom prst="rect">
            <a:avLst/>
          </a:prstGeom>
          <a:noFill/>
          <a:ln w="9525">
            <a:noFill/>
            <a:miter lim="800000"/>
            <a:headEnd/>
            <a:tailEnd/>
          </a:ln>
        </p:spPr>
        <p:txBody>
          <a:bodyPr>
            <a:spAutoFit/>
          </a:bodyPr>
          <a:lstStyle/>
          <a:p>
            <a:pPr eaLnBrk="0" hangingPunct="0"/>
            <a:r>
              <a:rPr lang="en-GB" altLang="en-GB" sz="3600" dirty="0" smtClean="0">
                <a:solidFill>
                  <a:schemeClr val="bg1"/>
                </a:solidFill>
                <a:latin typeface="Arial" charset="0"/>
              </a:rPr>
              <a:t>The power of the </a:t>
            </a:r>
          </a:p>
          <a:p>
            <a:pPr eaLnBrk="0" hangingPunct="0"/>
            <a:r>
              <a:rPr lang="en-GB" altLang="en-GB" sz="3600" b="0" dirty="0" smtClean="0">
                <a:solidFill>
                  <a:schemeClr val="bg1"/>
                </a:solidFill>
                <a:latin typeface="Arial" charset="0"/>
              </a:rPr>
              <a:t>collective</a:t>
            </a:r>
            <a:endParaRPr lang="en-GB" altLang="en-GB" sz="3600" b="0" dirty="0">
              <a:latin typeface="Arial" charset="0"/>
            </a:endParaRPr>
          </a:p>
        </p:txBody>
      </p:sp>
      <p:sp>
        <p:nvSpPr>
          <p:cNvPr id="1555460" name="Text Box 4">
            <a:hlinkClick r:id="rId4" action="ppaction://hlinksldjump"/>
          </p:cNvPr>
          <p:cNvSpPr txBox="1">
            <a:spLocks noChangeArrowheads="1"/>
          </p:cNvSpPr>
          <p:nvPr/>
        </p:nvSpPr>
        <p:spPr bwMode="auto">
          <a:xfrm>
            <a:off x="3052763" y="1528763"/>
            <a:ext cx="6300787" cy="6278562"/>
          </a:xfrm>
          <a:prstGeom prst="rect">
            <a:avLst/>
          </a:prstGeom>
          <a:noFill/>
          <a:ln w="9525">
            <a:noFill/>
            <a:miter lim="800000"/>
            <a:headEnd/>
            <a:tailEnd/>
          </a:ln>
        </p:spPr>
        <p:txBody>
          <a:bodyPr>
            <a:spAutoFit/>
          </a:bodyPr>
          <a:lstStyle/>
          <a:p>
            <a:pPr eaLnBrk="0" hangingPunct="0">
              <a:buClr>
                <a:srgbClr val="FF6600"/>
              </a:buClr>
              <a:buFont typeface="Wingdings" pitchFamily="2" charset="2"/>
              <a:buNone/>
              <a:defRPr/>
            </a:pPr>
            <a:endParaRPr lang="en-GB" altLang="en-GB" sz="2800" dirty="0">
              <a:solidFill>
                <a:srgbClr val="C8D1E2"/>
              </a:solidFill>
              <a:latin typeface="Arial" charset="0"/>
            </a:endParaRPr>
          </a:p>
          <a:p>
            <a:pPr eaLnBrk="0" hangingPunct="0">
              <a:defRPr/>
            </a:pPr>
            <a:endParaRPr lang="en-GB" altLang="en-GB" sz="2800" dirty="0">
              <a:solidFill>
                <a:schemeClr val="bg1"/>
              </a:solidFill>
              <a:latin typeface="Arial" charset="0"/>
              <a:cs typeface="Times New Roman" pitchFamily="18" charset="0"/>
            </a:endParaRPr>
          </a:p>
          <a:p>
            <a:pPr eaLnBrk="0" hangingPunct="0">
              <a:defRPr/>
            </a:pPr>
            <a:r>
              <a:rPr lang="en-GB" altLang="en-GB" sz="1400" dirty="0">
                <a:solidFill>
                  <a:schemeClr val="accent6">
                    <a:lumMod val="20000"/>
                    <a:lumOff val="80000"/>
                  </a:schemeClr>
                </a:solidFill>
                <a:latin typeface="Arial" charset="0"/>
                <a:cs typeface="Times New Roman" pitchFamily="18" charset="0"/>
              </a:rPr>
              <a:t>A keynote presentation at  </a:t>
            </a:r>
            <a:r>
              <a:rPr lang="en-GB" altLang="en-GB" sz="1400" dirty="0" smtClean="0">
                <a:solidFill>
                  <a:schemeClr val="accent6">
                    <a:lumMod val="20000"/>
                    <a:lumOff val="80000"/>
                  </a:schemeClr>
                </a:solidFill>
                <a:latin typeface="Arial" charset="0"/>
                <a:cs typeface="Times New Roman" pitchFamily="18" charset="0"/>
              </a:rPr>
              <a:t>OER 2010 University </a:t>
            </a:r>
            <a:r>
              <a:rPr lang="en-GB" altLang="en-GB" sz="1400" dirty="0">
                <a:solidFill>
                  <a:schemeClr val="accent6">
                    <a:lumMod val="20000"/>
                    <a:lumOff val="80000"/>
                  </a:schemeClr>
                </a:solidFill>
                <a:latin typeface="Arial" charset="0"/>
                <a:cs typeface="Times New Roman" pitchFamily="18" charset="0"/>
              </a:rPr>
              <a:t>of </a:t>
            </a:r>
            <a:r>
              <a:rPr lang="en-GB" altLang="en-GB" sz="1400" dirty="0" smtClean="0">
                <a:solidFill>
                  <a:schemeClr val="accent6">
                    <a:lumMod val="20000"/>
                    <a:lumOff val="80000"/>
                  </a:schemeClr>
                </a:solidFill>
                <a:latin typeface="Arial" charset="0"/>
                <a:cs typeface="Times New Roman" pitchFamily="18" charset="0"/>
              </a:rPr>
              <a:t>Cambridge, </a:t>
            </a:r>
            <a:r>
              <a:rPr lang="en-GB" altLang="en-GB" sz="1400" dirty="0">
                <a:solidFill>
                  <a:schemeClr val="accent6">
                    <a:lumMod val="20000"/>
                    <a:lumOff val="80000"/>
                  </a:schemeClr>
                </a:solidFill>
                <a:latin typeface="Arial" charset="0"/>
                <a:cs typeface="Times New Roman" pitchFamily="18" charset="0"/>
              </a:rPr>
              <a:t>UK</a:t>
            </a:r>
          </a:p>
          <a:p>
            <a:pPr eaLnBrk="0" hangingPunct="0">
              <a:defRPr/>
            </a:pPr>
            <a:r>
              <a:rPr lang="en-GB" altLang="en-GB" sz="1400" dirty="0" smtClean="0">
                <a:solidFill>
                  <a:schemeClr val="accent6">
                    <a:lumMod val="20000"/>
                    <a:lumOff val="80000"/>
                  </a:schemeClr>
                </a:solidFill>
                <a:latin typeface="Arial" charset="0"/>
                <a:cs typeface="Times New Roman" pitchFamily="18" charset="0"/>
              </a:rPr>
              <a:t>by</a:t>
            </a:r>
            <a:endParaRPr lang="en-GB" altLang="en-GB" sz="1400" dirty="0">
              <a:solidFill>
                <a:schemeClr val="accent6">
                  <a:lumMod val="20000"/>
                  <a:lumOff val="80000"/>
                </a:schemeClr>
              </a:solidFill>
              <a:latin typeface="Arial" charset="0"/>
              <a:cs typeface="Times New Roman" pitchFamily="18" charset="0"/>
            </a:endParaRPr>
          </a:p>
          <a:p>
            <a:pPr eaLnBrk="0" hangingPunct="0">
              <a:defRPr/>
            </a:pPr>
            <a:endParaRPr lang="en-GB" altLang="en-GB" sz="1400" dirty="0">
              <a:solidFill>
                <a:schemeClr val="accent6">
                  <a:lumMod val="20000"/>
                  <a:lumOff val="80000"/>
                </a:schemeClr>
              </a:solidFill>
              <a:latin typeface="Arial" charset="0"/>
              <a:cs typeface="Times New Roman" pitchFamily="18" charset="0"/>
            </a:endParaRPr>
          </a:p>
          <a:p>
            <a:pPr eaLnBrk="0" hangingPunct="0">
              <a:defRPr/>
            </a:pPr>
            <a:endParaRPr lang="en-GB" altLang="en-GB" sz="1400" dirty="0">
              <a:solidFill>
                <a:schemeClr val="accent6">
                  <a:lumMod val="20000"/>
                  <a:lumOff val="80000"/>
                </a:schemeClr>
              </a:solidFill>
              <a:latin typeface="Arial" charset="0"/>
              <a:cs typeface="Times New Roman" pitchFamily="18" charset="0"/>
            </a:endParaRPr>
          </a:p>
          <a:p>
            <a:pPr eaLnBrk="0" hangingPunct="0">
              <a:defRPr/>
            </a:pPr>
            <a:endParaRPr lang="en-GB" altLang="en-GB" sz="1400" dirty="0">
              <a:solidFill>
                <a:schemeClr val="accent6">
                  <a:lumMod val="20000"/>
                  <a:lumOff val="80000"/>
                </a:schemeClr>
              </a:solidFill>
              <a:latin typeface="Arial" charset="0"/>
              <a:cs typeface="Times New Roman" pitchFamily="18" charset="0"/>
            </a:endParaRPr>
          </a:p>
          <a:p>
            <a:pPr eaLnBrk="0" hangingPunct="0">
              <a:defRPr/>
            </a:pPr>
            <a:r>
              <a:rPr lang="en-GB" altLang="en-GB" sz="2800" dirty="0">
                <a:solidFill>
                  <a:schemeClr val="bg1"/>
                </a:solidFill>
                <a:latin typeface="Arial" charset="0"/>
                <a:cs typeface="Times New Roman" pitchFamily="18" charset="0"/>
              </a:rPr>
              <a:t>Allison Littlejohn</a:t>
            </a:r>
          </a:p>
          <a:p>
            <a:pPr eaLnBrk="0" hangingPunct="0">
              <a:defRPr/>
            </a:pPr>
            <a:r>
              <a:rPr lang="en-GB" altLang="en-GB" sz="1400" b="0" dirty="0">
                <a:solidFill>
                  <a:srgbClr val="C8D1E2"/>
                </a:solidFill>
                <a:latin typeface="Arial" charset="0"/>
                <a:cs typeface="Times New Roman" pitchFamily="18" charset="0"/>
              </a:rPr>
              <a:t>Director, Caledonian Academy</a:t>
            </a:r>
          </a:p>
          <a:p>
            <a:pPr eaLnBrk="0" hangingPunct="0">
              <a:defRPr/>
            </a:pPr>
            <a:r>
              <a:rPr lang="en-GB" altLang="en-GB" sz="1400" b="0" dirty="0">
                <a:solidFill>
                  <a:srgbClr val="C8D1E2"/>
                </a:solidFill>
                <a:latin typeface="Arial" charset="0"/>
                <a:cs typeface="Times New Roman" pitchFamily="18" charset="0"/>
              </a:rPr>
              <a:t>Chair of Learning Technology </a:t>
            </a:r>
          </a:p>
          <a:p>
            <a:pPr eaLnBrk="0" hangingPunct="0">
              <a:defRPr/>
            </a:pPr>
            <a:r>
              <a:rPr lang="en-GB" altLang="en-GB" sz="1400" b="0" dirty="0">
                <a:solidFill>
                  <a:srgbClr val="C8D1E2"/>
                </a:solidFill>
                <a:latin typeface="Arial" charset="0"/>
                <a:cs typeface="Times New Roman" pitchFamily="18" charset="0"/>
              </a:rPr>
              <a:t>Shell Senior researcher</a:t>
            </a:r>
          </a:p>
          <a:p>
            <a:pPr eaLnBrk="0" hangingPunct="0">
              <a:defRPr/>
            </a:pPr>
            <a:r>
              <a:rPr lang="en-GB" altLang="en-GB" sz="1400" b="0" dirty="0">
                <a:solidFill>
                  <a:schemeClr val="accent6">
                    <a:lumMod val="20000"/>
                    <a:lumOff val="80000"/>
                  </a:schemeClr>
                </a:solidFill>
                <a:latin typeface="Arial" charset="0"/>
                <a:hlinkClick r:id="rId5"/>
              </a:rPr>
              <a:t>www.academy.gcal.ac.uk</a:t>
            </a:r>
            <a:endParaRPr lang="en-GB" altLang="en-GB" sz="1400" b="0" dirty="0">
              <a:solidFill>
                <a:schemeClr val="accent6">
                  <a:lumMod val="20000"/>
                  <a:lumOff val="80000"/>
                </a:schemeClr>
              </a:solidFill>
              <a:latin typeface="Arial" charset="0"/>
            </a:endParaRPr>
          </a:p>
          <a:p>
            <a:pPr eaLnBrk="0" hangingPunct="0">
              <a:defRPr/>
            </a:pPr>
            <a:endParaRPr lang="en-GB" altLang="en-GB" sz="1400" b="0" dirty="0">
              <a:solidFill>
                <a:srgbClr val="C8D1E2"/>
              </a:solidFill>
              <a:latin typeface="Arial" charset="0"/>
              <a:cs typeface="Times New Roman" pitchFamily="18" charset="0"/>
            </a:endParaRPr>
          </a:p>
          <a:p>
            <a:pPr eaLnBrk="0" hangingPunct="0">
              <a:defRPr/>
            </a:pPr>
            <a:endParaRPr lang="en-GB" altLang="en-GB" b="0" dirty="0">
              <a:solidFill>
                <a:srgbClr val="969696"/>
              </a:solidFill>
              <a:latin typeface="Arial" charset="0"/>
            </a:endParaRPr>
          </a:p>
          <a:p>
            <a:pPr eaLnBrk="0" hangingPunct="0">
              <a:defRPr/>
            </a:pPr>
            <a:endParaRPr lang="en-GB" altLang="en-GB" sz="2000" b="0" dirty="0">
              <a:solidFill>
                <a:schemeClr val="accent6">
                  <a:lumMod val="20000"/>
                  <a:lumOff val="80000"/>
                </a:schemeClr>
              </a:solidFill>
              <a:latin typeface="Arial" charset="0"/>
            </a:endParaRPr>
          </a:p>
          <a:p>
            <a:pPr eaLnBrk="0" hangingPunct="0">
              <a:defRPr/>
            </a:pPr>
            <a:endParaRPr lang="en-GB" altLang="en-GB" sz="2000" b="0" dirty="0">
              <a:solidFill>
                <a:schemeClr val="accent6">
                  <a:lumMod val="20000"/>
                  <a:lumOff val="80000"/>
                </a:schemeClr>
              </a:solidFill>
              <a:latin typeface="Arial" charset="0"/>
            </a:endParaRPr>
          </a:p>
          <a:p>
            <a:pPr eaLnBrk="0" hangingPunct="0">
              <a:defRPr/>
            </a:pPr>
            <a:r>
              <a:rPr lang="en-GB" altLang="en-GB" sz="1400" b="0" dirty="0">
                <a:solidFill>
                  <a:schemeClr val="accent6">
                    <a:lumMod val="20000"/>
                    <a:lumOff val="80000"/>
                  </a:schemeClr>
                </a:solidFill>
                <a:latin typeface="Arial" charset="0"/>
              </a:rPr>
              <a:t>Collaborators:</a:t>
            </a:r>
          </a:p>
          <a:p>
            <a:pPr eaLnBrk="0" hangingPunct="0">
              <a:defRPr/>
            </a:pPr>
            <a:r>
              <a:rPr lang="en-GB" altLang="en-GB" sz="1400" b="0" dirty="0">
                <a:solidFill>
                  <a:schemeClr val="accent6">
                    <a:lumMod val="20000"/>
                    <a:lumOff val="80000"/>
                  </a:schemeClr>
                </a:solidFill>
                <a:latin typeface="Arial" charset="0"/>
              </a:rPr>
              <a:t>Dr Anoush Margaryan, Dr Colin Milligan, </a:t>
            </a:r>
            <a:r>
              <a:rPr lang="en-GB" altLang="en-GB" sz="1400" b="0" dirty="0">
                <a:solidFill>
                  <a:schemeClr val="accent6">
                    <a:lumMod val="20000"/>
                    <a:lumOff val="80000"/>
                  </a:schemeClr>
                </a:solidFill>
                <a:latin typeface="Arial" charset="0"/>
                <a:cs typeface="Times New Roman" pitchFamily="18" charset="0"/>
              </a:rPr>
              <a:t>Helen Beetham, Lou McGill </a:t>
            </a:r>
          </a:p>
          <a:p>
            <a:pPr eaLnBrk="0" hangingPunct="0">
              <a:defRPr/>
            </a:pPr>
            <a:r>
              <a:rPr lang="en-GB" altLang="en-GB" sz="1400" b="0" dirty="0">
                <a:solidFill>
                  <a:schemeClr val="accent6">
                    <a:lumMod val="20000"/>
                    <a:lumOff val="80000"/>
                  </a:schemeClr>
                </a:solidFill>
                <a:latin typeface="Arial" charset="0"/>
                <a:cs typeface="Times New Roman" pitchFamily="18" charset="0"/>
              </a:rPr>
              <a:t>Glasgow Caledonian University, UK</a:t>
            </a:r>
          </a:p>
          <a:p>
            <a:pPr eaLnBrk="0" hangingPunct="0">
              <a:defRPr/>
            </a:pPr>
            <a:endParaRPr lang="en-GB" altLang="en-GB" b="0" dirty="0">
              <a:solidFill>
                <a:srgbClr val="969696"/>
              </a:solidFill>
              <a:latin typeface="Arial" charset="0"/>
            </a:endParaRPr>
          </a:p>
          <a:p>
            <a:pPr eaLnBrk="0" hangingPunct="0">
              <a:defRPr/>
            </a:pPr>
            <a:endParaRPr lang="en-GB" altLang="en-GB" b="0" dirty="0">
              <a:solidFill>
                <a:srgbClr val="969696"/>
              </a:solidFill>
              <a:latin typeface="Arial" charset="0"/>
              <a:cs typeface="Times New Roman" pitchFamily="18" charset="0"/>
            </a:endParaRPr>
          </a:p>
          <a:p>
            <a:pPr eaLnBrk="0" hangingPunct="0">
              <a:defRPr/>
            </a:pPr>
            <a:endParaRPr lang="en-GB" altLang="en-GB" b="0" dirty="0">
              <a:solidFill>
                <a:srgbClr val="969696"/>
              </a:solidFill>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55459"/>
                                        </p:tgtEl>
                                        <p:attrNameLst>
                                          <p:attrName>style.visibility</p:attrName>
                                        </p:attrNameLst>
                                      </p:cBhvr>
                                      <p:to>
                                        <p:strVal val="visible"/>
                                      </p:to>
                                    </p:set>
                                    <p:anim calcmode="lin" valueType="num">
                                      <p:cBhvr additive="base">
                                        <p:cTn id="7" dur="500" fill="hold"/>
                                        <p:tgtEl>
                                          <p:spTgt spid="1555459"/>
                                        </p:tgtEl>
                                        <p:attrNameLst>
                                          <p:attrName>ppt_x</p:attrName>
                                        </p:attrNameLst>
                                      </p:cBhvr>
                                      <p:tavLst>
                                        <p:tav tm="0">
                                          <p:val>
                                            <p:strVal val="1+#ppt_w/2"/>
                                          </p:val>
                                        </p:tav>
                                        <p:tav tm="100000">
                                          <p:val>
                                            <p:strVal val="#ppt_x"/>
                                          </p:val>
                                        </p:tav>
                                      </p:tavLst>
                                    </p:anim>
                                    <p:anim calcmode="lin" valueType="num">
                                      <p:cBhvr additive="base">
                                        <p:cTn id="8" dur="500" fill="hold"/>
                                        <p:tgtEl>
                                          <p:spTgt spid="15554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55460"/>
                                        </p:tgtEl>
                                        <p:attrNameLst>
                                          <p:attrName>style.visibility</p:attrName>
                                        </p:attrNameLst>
                                      </p:cBhvr>
                                      <p:to>
                                        <p:strVal val="visible"/>
                                      </p:to>
                                    </p:set>
                                    <p:anim calcmode="lin" valueType="num">
                                      <p:cBhvr additive="base">
                                        <p:cTn id="12" dur="500" fill="hold"/>
                                        <p:tgtEl>
                                          <p:spTgt spid="1555460"/>
                                        </p:tgtEl>
                                        <p:attrNameLst>
                                          <p:attrName>ppt_x</p:attrName>
                                        </p:attrNameLst>
                                      </p:cBhvr>
                                      <p:tavLst>
                                        <p:tav tm="0">
                                          <p:val>
                                            <p:strVal val="1+#ppt_w/2"/>
                                          </p:val>
                                        </p:tav>
                                        <p:tav tm="100000">
                                          <p:val>
                                            <p:strVal val="#ppt_x"/>
                                          </p:val>
                                        </p:tav>
                                      </p:tavLst>
                                    </p:anim>
                                    <p:anim calcmode="lin" valueType="num">
                                      <p:cBhvr additive="base">
                                        <p:cTn id="13" dur="500" fill="hold"/>
                                        <p:tgtEl>
                                          <p:spTgt spid="1555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59" grpId="0" autoUpdateAnimBg="0"/>
      <p:bldP spid="155546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3072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3072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3072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3072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3072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 name="Oval 9"/>
          <p:cNvSpPr/>
          <p:nvPr/>
        </p:nvSpPr>
        <p:spPr bwMode="auto">
          <a:xfrm>
            <a:off x="5232400" y="2895600"/>
            <a:ext cx="1803400" cy="180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buClr>
                <a:srgbClr val="FF6600"/>
              </a:buClr>
              <a:buFont typeface="Wingdings" pitchFamily="2" charset="2"/>
              <a:buChar char="§"/>
              <a:defRPr/>
            </a:pPr>
            <a:endParaRPr lang="en-GB">
              <a:solidFill>
                <a:schemeClr val="hlink"/>
              </a:solidFill>
              <a:latin typeface="Arial Black" pitchFamily="34" charset="0"/>
            </a:endParaRPr>
          </a:p>
        </p:txBody>
      </p:sp>
      <p:sp>
        <p:nvSpPr>
          <p:cNvPr id="30734" name="TextBox 19"/>
          <p:cNvSpPr txBox="1">
            <a:spLocks noChangeArrowheads="1"/>
          </p:cNvSpPr>
          <p:nvPr/>
        </p:nvSpPr>
        <p:spPr bwMode="auto">
          <a:xfrm>
            <a:off x="5172075" y="3467100"/>
            <a:ext cx="1924050" cy="646113"/>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800" dirty="0">
                <a:solidFill>
                  <a:schemeClr val="bg1"/>
                </a:solidFill>
                <a:latin typeface="Arial" charset="0"/>
                <a:cs typeface="Arial" charset="0"/>
              </a:rPr>
              <a:t>COLLECTIVE</a:t>
            </a:r>
          </a:p>
          <a:p>
            <a:pPr algn="ctr" eaLnBrk="0" hangingPunct="0">
              <a:buClr>
                <a:srgbClr val="FF6600"/>
              </a:buClr>
              <a:buFont typeface="Wingdings" pitchFamily="2" charset="2"/>
              <a:buNone/>
            </a:pPr>
            <a:r>
              <a:rPr lang="en-GB" sz="1800" dirty="0">
                <a:solidFill>
                  <a:schemeClr val="bg1"/>
                </a:solidFill>
                <a:latin typeface="Arial" charset="0"/>
                <a:cs typeface="Arial" charset="0"/>
              </a:rPr>
              <a:t>KNOWLEDGE</a:t>
            </a:r>
          </a:p>
        </p:txBody>
      </p:sp>
      <p:sp>
        <p:nvSpPr>
          <p:cNvPr id="30735" name="Rectangle 1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collective knowledge</a:t>
            </a:r>
          </a:p>
        </p:txBody>
      </p:sp>
      <p:sp>
        <p:nvSpPr>
          <p:cNvPr id="32" name="Rectangle 31"/>
          <p:cNvSpPr/>
          <p:nvPr/>
        </p:nvSpPr>
        <p:spPr>
          <a:xfrm>
            <a:off x="6621770" y="1703114"/>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6621770" y="4147510"/>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4177374" y="4147510"/>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4177374" y="1703114"/>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3072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3072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3072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3072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3072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 name="Oval 9"/>
          <p:cNvSpPr/>
          <p:nvPr/>
        </p:nvSpPr>
        <p:spPr bwMode="auto">
          <a:xfrm>
            <a:off x="5232400" y="2895600"/>
            <a:ext cx="1803400" cy="180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buClr>
                <a:srgbClr val="FF6600"/>
              </a:buClr>
              <a:buFont typeface="Wingdings" pitchFamily="2" charset="2"/>
              <a:buChar char="§"/>
              <a:defRPr/>
            </a:pPr>
            <a:endParaRPr lang="en-GB">
              <a:solidFill>
                <a:schemeClr val="hlink"/>
              </a:solidFill>
              <a:latin typeface="Arial Black" pitchFamily="34" charset="0"/>
            </a:endParaRPr>
          </a:p>
        </p:txBody>
      </p:sp>
      <p:sp>
        <p:nvSpPr>
          <p:cNvPr id="30734" name="TextBox 19"/>
          <p:cNvSpPr txBox="1">
            <a:spLocks noChangeArrowheads="1"/>
          </p:cNvSpPr>
          <p:nvPr/>
        </p:nvSpPr>
        <p:spPr bwMode="auto">
          <a:xfrm>
            <a:off x="5172075" y="3467100"/>
            <a:ext cx="1924050" cy="646113"/>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800" dirty="0">
                <a:solidFill>
                  <a:schemeClr val="bg1"/>
                </a:solidFill>
                <a:latin typeface="Arial" charset="0"/>
                <a:cs typeface="Arial" charset="0"/>
              </a:rPr>
              <a:t>COLLECTIVE</a:t>
            </a:r>
          </a:p>
          <a:p>
            <a:pPr algn="ctr" eaLnBrk="0" hangingPunct="0">
              <a:buClr>
                <a:srgbClr val="FF6600"/>
              </a:buClr>
              <a:buFont typeface="Wingdings" pitchFamily="2" charset="2"/>
              <a:buNone/>
            </a:pPr>
            <a:r>
              <a:rPr lang="en-GB" sz="1800" dirty="0">
                <a:solidFill>
                  <a:schemeClr val="bg1"/>
                </a:solidFill>
                <a:latin typeface="Arial" charset="0"/>
                <a:cs typeface="Arial" charset="0"/>
              </a:rPr>
              <a:t>KNOWLEDGE</a:t>
            </a:r>
          </a:p>
        </p:txBody>
      </p:sp>
      <p:sp>
        <p:nvSpPr>
          <p:cNvPr id="30735" name="Rectangle 1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collective knowledge</a:t>
            </a:r>
          </a:p>
        </p:txBody>
      </p:sp>
      <p:grpSp>
        <p:nvGrpSpPr>
          <p:cNvPr id="2" name="Group 17"/>
          <p:cNvGrpSpPr/>
          <p:nvPr/>
        </p:nvGrpSpPr>
        <p:grpSpPr>
          <a:xfrm>
            <a:off x="6621770" y="1703114"/>
            <a:ext cx="1437679" cy="1437679"/>
            <a:chOff x="3551358" y="90962"/>
            <a:chExt cx="1437679" cy="1437679"/>
          </a:xfrm>
        </p:grpSpPr>
        <p:sp>
          <p:nvSpPr>
            <p:cNvPr id="32" name="Rectangle 31"/>
            <p:cNvSpPr/>
            <p:nvPr/>
          </p:nvSpPr>
          <p:spPr>
            <a:xfrm>
              <a:off x="3551358"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551358"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Consume</a:t>
              </a:r>
              <a:endParaRPr lang="en-US" sz="2000" kern="1200" dirty="0">
                <a:latin typeface="Arial" pitchFamily="34" charset="0"/>
                <a:cs typeface="Arial" pitchFamily="34" charset="0"/>
              </a:endParaRPr>
            </a:p>
          </p:txBody>
        </p:sp>
      </p:grpSp>
      <p:sp>
        <p:nvSpPr>
          <p:cNvPr id="30" name="Rectangle 29"/>
          <p:cNvSpPr/>
          <p:nvPr/>
        </p:nvSpPr>
        <p:spPr>
          <a:xfrm>
            <a:off x="6621770" y="4147510"/>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4177374" y="4147510"/>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4177374" y="1703114"/>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3072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3072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3072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3072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3072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 name="Oval 9"/>
          <p:cNvSpPr/>
          <p:nvPr/>
        </p:nvSpPr>
        <p:spPr bwMode="auto">
          <a:xfrm>
            <a:off x="5232400" y="2895600"/>
            <a:ext cx="1803400" cy="180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buClr>
                <a:srgbClr val="FF6600"/>
              </a:buClr>
              <a:buFont typeface="Wingdings" pitchFamily="2" charset="2"/>
              <a:buChar char="§"/>
              <a:defRPr/>
            </a:pPr>
            <a:endParaRPr lang="en-GB">
              <a:solidFill>
                <a:schemeClr val="hlink"/>
              </a:solidFill>
              <a:latin typeface="Arial Black" pitchFamily="34" charset="0"/>
            </a:endParaRPr>
          </a:p>
        </p:txBody>
      </p:sp>
      <p:sp>
        <p:nvSpPr>
          <p:cNvPr id="30734" name="TextBox 19"/>
          <p:cNvSpPr txBox="1">
            <a:spLocks noChangeArrowheads="1"/>
          </p:cNvSpPr>
          <p:nvPr/>
        </p:nvSpPr>
        <p:spPr bwMode="auto">
          <a:xfrm>
            <a:off x="5172075" y="3467100"/>
            <a:ext cx="1924050" cy="646113"/>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800" dirty="0">
                <a:solidFill>
                  <a:schemeClr val="bg1"/>
                </a:solidFill>
                <a:latin typeface="Arial" charset="0"/>
                <a:cs typeface="Arial" charset="0"/>
              </a:rPr>
              <a:t>COLLECTIVE</a:t>
            </a:r>
          </a:p>
          <a:p>
            <a:pPr algn="ctr" eaLnBrk="0" hangingPunct="0">
              <a:buClr>
                <a:srgbClr val="FF6600"/>
              </a:buClr>
              <a:buFont typeface="Wingdings" pitchFamily="2" charset="2"/>
              <a:buNone/>
            </a:pPr>
            <a:r>
              <a:rPr lang="en-GB" sz="1800" dirty="0">
                <a:solidFill>
                  <a:schemeClr val="bg1"/>
                </a:solidFill>
                <a:latin typeface="Arial" charset="0"/>
                <a:cs typeface="Arial" charset="0"/>
              </a:rPr>
              <a:t>KNOWLEDGE</a:t>
            </a:r>
          </a:p>
        </p:txBody>
      </p:sp>
      <p:sp>
        <p:nvSpPr>
          <p:cNvPr id="30735" name="Rectangle 1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collective knowledge</a:t>
            </a:r>
          </a:p>
        </p:txBody>
      </p:sp>
      <p:grpSp>
        <p:nvGrpSpPr>
          <p:cNvPr id="2" name="Group 17"/>
          <p:cNvGrpSpPr/>
          <p:nvPr/>
        </p:nvGrpSpPr>
        <p:grpSpPr>
          <a:xfrm>
            <a:off x="6621770" y="1703114"/>
            <a:ext cx="1437679" cy="1437679"/>
            <a:chOff x="3551358" y="90962"/>
            <a:chExt cx="1437679" cy="1437679"/>
          </a:xfrm>
        </p:grpSpPr>
        <p:sp>
          <p:nvSpPr>
            <p:cNvPr id="32" name="Rectangle 31"/>
            <p:cNvSpPr/>
            <p:nvPr/>
          </p:nvSpPr>
          <p:spPr>
            <a:xfrm>
              <a:off x="3551358"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551358"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Consume</a:t>
              </a:r>
              <a:endParaRPr lang="en-US" sz="2000" kern="1200" dirty="0">
                <a:latin typeface="Arial" pitchFamily="34" charset="0"/>
                <a:cs typeface="Arial" pitchFamily="34" charset="0"/>
              </a:endParaRPr>
            </a:p>
          </p:txBody>
        </p:sp>
      </p:grpSp>
      <p:sp>
        <p:nvSpPr>
          <p:cNvPr id="19" name="Circular Arrow 18"/>
          <p:cNvSpPr/>
          <p:nvPr/>
        </p:nvSpPr>
        <p:spPr>
          <a:xfrm>
            <a:off x="4086253" y="1611994"/>
            <a:ext cx="4064317" cy="4064317"/>
          </a:xfrm>
          <a:prstGeom prst="circularArrow">
            <a:avLst>
              <a:gd name="adj1" fmla="val 6898"/>
              <a:gd name="adj2" fmla="val 465012"/>
              <a:gd name="adj3" fmla="val 550847"/>
              <a:gd name="adj4" fmla="val 205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 name="Group 19"/>
          <p:cNvGrpSpPr/>
          <p:nvPr/>
        </p:nvGrpSpPr>
        <p:grpSpPr>
          <a:xfrm>
            <a:off x="6621770" y="4147510"/>
            <a:ext cx="1437679" cy="1437679"/>
            <a:chOff x="3551358" y="2535358"/>
            <a:chExt cx="1437679" cy="1437679"/>
          </a:xfrm>
        </p:grpSpPr>
        <p:sp>
          <p:nvSpPr>
            <p:cNvPr id="30" name="Rectangle 29"/>
            <p:cNvSpPr/>
            <p:nvPr/>
          </p:nvSpPr>
          <p:spPr>
            <a:xfrm>
              <a:off x="3551358"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3551358"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Connect</a:t>
              </a:r>
              <a:endParaRPr lang="en-US" sz="2000" kern="1200" dirty="0">
                <a:latin typeface="Arial" pitchFamily="34" charset="0"/>
                <a:cs typeface="Arial" pitchFamily="34" charset="0"/>
              </a:endParaRPr>
            </a:p>
          </p:txBody>
        </p:sp>
      </p:grpSp>
      <p:sp>
        <p:nvSpPr>
          <p:cNvPr id="26" name="Rectangle 25"/>
          <p:cNvSpPr/>
          <p:nvPr/>
        </p:nvSpPr>
        <p:spPr>
          <a:xfrm>
            <a:off x="4177374" y="1703114"/>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3072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3072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3072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3072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3072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 name="Oval 9"/>
          <p:cNvSpPr/>
          <p:nvPr/>
        </p:nvSpPr>
        <p:spPr bwMode="auto">
          <a:xfrm>
            <a:off x="5232400" y="2895600"/>
            <a:ext cx="1803400" cy="180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buClr>
                <a:srgbClr val="FF6600"/>
              </a:buClr>
              <a:buFont typeface="Wingdings" pitchFamily="2" charset="2"/>
              <a:buChar char="§"/>
              <a:defRPr/>
            </a:pPr>
            <a:endParaRPr lang="en-GB">
              <a:solidFill>
                <a:schemeClr val="hlink"/>
              </a:solidFill>
              <a:latin typeface="Arial Black" pitchFamily="34" charset="0"/>
            </a:endParaRPr>
          </a:p>
        </p:txBody>
      </p:sp>
      <p:sp>
        <p:nvSpPr>
          <p:cNvPr id="30734" name="TextBox 19"/>
          <p:cNvSpPr txBox="1">
            <a:spLocks noChangeArrowheads="1"/>
          </p:cNvSpPr>
          <p:nvPr/>
        </p:nvSpPr>
        <p:spPr bwMode="auto">
          <a:xfrm>
            <a:off x="5172075" y="3467100"/>
            <a:ext cx="1924050" cy="646113"/>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800" dirty="0">
                <a:solidFill>
                  <a:schemeClr val="bg1"/>
                </a:solidFill>
                <a:latin typeface="Arial" charset="0"/>
                <a:cs typeface="Arial" charset="0"/>
              </a:rPr>
              <a:t>COLLECTIVE</a:t>
            </a:r>
          </a:p>
          <a:p>
            <a:pPr algn="ctr" eaLnBrk="0" hangingPunct="0">
              <a:buClr>
                <a:srgbClr val="FF6600"/>
              </a:buClr>
              <a:buFont typeface="Wingdings" pitchFamily="2" charset="2"/>
              <a:buNone/>
            </a:pPr>
            <a:r>
              <a:rPr lang="en-GB" sz="1800" dirty="0">
                <a:solidFill>
                  <a:schemeClr val="bg1"/>
                </a:solidFill>
                <a:latin typeface="Arial" charset="0"/>
                <a:cs typeface="Arial" charset="0"/>
              </a:rPr>
              <a:t>KNOWLEDGE</a:t>
            </a:r>
          </a:p>
        </p:txBody>
      </p:sp>
      <p:sp>
        <p:nvSpPr>
          <p:cNvPr id="30735" name="Rectangle 1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collective knowledge</a:t>
            </a:r>
          </a:p>
        </p:txBody>
      </p:sp>
      <p:grpSp>
        <p:nvGrpSpPr>
          <p:cNvPr id="2" name="Group 17"/>
          <p:cNvGrpSpPr/>
          <p:nvPr/>
        </p:nvGrpSpPr>
        <p:grpSpPr>
          <a:xfrm>
            <a:off x="6621770" y="1703114"/>
            <a:ext cx="1437679" cy="1437679"/>
            <a:chOff x="3551358" y="90962"/>
            <a:chExt cx="1437679" cy="1437679"/>
          </a:xfrm>
        </p:grpSpPr>
        <p:sp>
          <p:nvSpPr>
            <p:cNvPr id="32" name="Rectangle 31"/>
            <p:cNvSpPr/>
            <p:nvPr/>
          </p:nvSpPr>
          <p:spPr>
            <a:xfrm>
              <a:off x="3551358"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551358"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Consume</a:t>
              </a:r>
              <a:endParaRPr lang="en-US" sz="2000" kern="1200" dirty="0">
                <a:latin typeface="Arial" pitchFamily="34" charset="0"/>
                <a:cs typeface="Arial" pitchFamily="34" charset="0"/>
              </a:endParaRPr>
            </a:p>
          </p:txBody>
        </p:sp>
      </p:grpSp>
      <p:sp>
        <p:nvSpPr>
          <p:cNvPr id="19" name="Circular Arrow 18"/>
          <p:cNvSpPr/>
          <p:nvPr/>
        </p:nvSpPr>
        <p:spPr>
          <a:xfrm>
            <a:off x="4086253" y="1611994"/>
            <a:ext cx="4064317" cy="4064317"/>
          </a:xfrm>
          <a:prstGeom prst="circularArrow">
            <a:avLst>
              <a:gd name="adj1" fmla="val 6898"/>
              <a:gd name="adj2" fmla="val 465012"/>
              <a:gd name="adj3" fmla="val 550847"/>
              <a:gd name="adj4" fmla="val 205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 name="Group 19"/>
          <p:cNvGrpSpPr/>
          <p:nvPr/>
        </p:nvGrpSpPr>
        <p:grpSpPr>
          <a:xfrm>
            <a:off x="6621770" y="4147510"/>
            <a:ext cx="1437679" cy="1437679"/>
            <a:chOff x="3551358" y="2535358"/>
            <a:chExt cx="1437679" cy="1437679"/>
          </a:xfrm>
        </p:grpSpPr>
        <p:sp>
          <p:nvSpPr>
            <p:cNvPr id="30" name="Rectangle 29"/>
            <p:cNvSpPr/>
            <p:nvPr/>
          </p:nvSpPr>
          <p:spPr>
            <a:xfrm>
              <a:off x="3551358"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3551358"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Connect</a:t>
              </a:r>
              <a:endParaRPr lang="en-US" sz="2000" kern="1200" dirty="0">
                <a:latin typeface="Arial" pitchFamily="34" charset="0"/>
                <a:cs typeface="Arial" pitchFamily="34" charset="0"/>
              </a:endParaRPr>
            </a:p>
          </p:txBody>
        </p:sp>
      </p:grpSp>
      <p:sp>
        <p:nvSpPr>
          <p:cNvPr id="21" name="Circular Arrow 20"/>
          <p:cNvSpPr/>
          <p:nvPr/>
        </p:nvSpPr>
        <p:spPr>
          <a:xfrm>
            <a:off x="4086253" y="1611994"/>
            <a:ext cx="4064317" cy="4064317"/>
          </a:xfrm>
          <a:prstGeom prst="circularArrow">
            <a:avLst>
              <a:gd name="adj1" fmla="val 6898"/>
              <a:gd name="adj2" fmla="val 465012"/>
              <a:gd name="adj3" fmla="val 5950847"/>
              <a:gd name="adj4" fmla="val 43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4" name="Group 21"/>
          <p:cNvGrpSpPr/>
          <p:nvPr/>
        </p:nvGrpSpPr>
        <p:grpSpPr>
          <a:xfrm>
            <a:off x="4177374" y="4147510"/>
            <a:ext cx="1437679" cy="1437679"/>
            <a:chOff x="1106962" y="2535358"/>
            <a:chExt cx="1437679" cy="1437679"/>
          </a:xfrm>
        </p:grpSpPr>
        <p:sp>
          <p:nvSpPr>
            <p:cNvPr id="28" name="Rectangle 27"/>
            <p:cNvSpPr/>
            <p:nvPr/>
          </p:nvSpPr>
          <p:spPr>
            <a:xfrm>
              <a:off x="1106962"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1106962"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Create</a:t>
              </a:r>
              <a:endParaRPr lang="en-US" sz="2000" kern="1200" dirty="0">
                <a:latin typeface="Arial" pitchFamily="34" charset="0"/>
                <a:cs typeface="Arial" pitchFamily="34" charset="0"/>
              </a:endParaRPr>
            </a:p>
          </p:txBody>
        </p:sp>
      </p:grpSp>
      <p:sp>
        <p:nvSpPr>
          <p:cNvPr id="26" name="Rectangle 25"/>
          <p:cNvSpPr/>
          <p:nvPr/>
        </p:nvSpPr>
        <p:spPr>
          <a:xfrm>
            <a:off x="4177374" y="1703114"/>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3072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3072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3072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3072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3072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 name="Oval 9"/>
          <p:cNvSpPr/>
          <p:nvPr/>
        </p:nvSpPr>
        <p:spPr bwMode="auto">
          <a:xfrm>
            <a:off x="5232400" y="2895600"/>
            <a:ext cx="1803400" cy="180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buClr>
                <a:srgbClr val="FF6600"/>
              </a:buClr>
              <a:buFont typeface="Wingdings" pitchFamily="2" charset="2"/>
              <a:buChar char="§"/>
              <a:defRPr/>
            </a:pPr>
            <a:endParaRPr lang="en-GB">
              <a:solidFill>
                <a:schemeClr val="hlink"/>
              </a:solidFill>
              <a:latin typeface="Arial Black" pitchFamily="34" charset="0"/>
            </a:endParaRPr>
          </a:p>
        </p:txBody>
      </p:sp>
      <p:sp>
        <p:nvSpPr>
          <p:cNvPr id="30734" name="TextBox 19"/>
          <p:cNvSpPr txBox="1">
            <a:spLocks noChangeArrowheads="1"/>
          </p:cNvSpPr>
          <p:nvPr/>
        </p:nvSpPr>
        <p:spPr bwMode="auto">
          <a:xfrm>
            <a:off x="5172075" y="3467100"/>
            <a:ext cx="1924050" cy="646113"/>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800" dirty="0">
                <a:solidFill>
                  <a:schemeClr val="bg1"/>
                </a:solidFill>
                <a:latin typeface="Arial" charset="0"/>
                <a:cs typeface="Arial" charset="0"/>
              </a:rPr>
              <a:t>COLLECTIVE</a:t>
            </a:r>
          </a:p>
          <a:p>
            <a:pPr algn="ctr" eaLnBrk="0" hangingPunct="0">
              <a:buClr>
                <a:srgbClr val="FF6600"/>
              </a:buClr>
              <a:buFont typeface="Wingdings" pitchFamily="2" charset="2"/>
              <a:buNone/>
            </a:pPr>
            <a:r>
              <a:rPr lang="en-GB" sz="1800" dirty="0">
                <a:solidFill>
                  <a:schemeClr val="bg1"/>
                </a:solidFill>
                <a:latin typeface="Arial" charset="0"/>
                <a:cs typeface="Arial" charset="0"/>
              </a:rPr>
              <a:t>KNOWLEDGE</a:t>
            </a:r>
          </a:p>
        </p:txBody>
      </p:sp>
      <p:sp>
        <p:nvSpPr>
          <p:cNvPr id="30735" name="Rectangle 1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collective knowledge</a:t>
            </a:r>
          </a:p>
        </p:txBody>
      </p:sp>
      <p:grpSp>
        <p:nvGrpSpPr>
          <p:cNvPr id="2" name="Group 17"/>
          <p:cNvGrpSpPr/>
          <p:nvPr/>
        </p:nvGrpSpPr>
        <p:grpSpPr>
          <a:xfrm>
            <a:off x="6621770" y="1703114"/>
            <a:ext cx="1437679" cy="1437679"/>
            <a:chOff x="3551358" y="90962"/>
            <a:chExt cx="1437679" cy="1437679"/>
          </a:xfrm>
        </p:grpSpPr>
        <p:sp>
          <p:nvSpPr>
            <p:cNvPr id="32" name="Rectangle 31"/>
            <p:cNvSpPr/>
            <p:nvPr/>
          </p:nvSpPr>
          <p:spPr>
            <a:xfrm>
              <a:off x="3551358"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551358"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Consume</a:t>
              </a:r>
              <a:endParaRPr lang="en-US" sz="2000" kern="1200" dirty="0">
                <a:latin typeface="Arial" pitchFamily="34" charset="0"/>
                <a:cs typeface="Arial" pitchFamily="34" charset="0"/>
              </a:endParaRPr>
            </a:p>
          </p:txBody>
        </p:sp>
      </p:grpSp>
      <p:sp>
        <p:nvSpPr>
          <p:cNvPr id="19" name="Circular Arrow 18"/>
          <p:cNvSpPr/>
          <p:nvPr/>
        </p:nvSpPr>
        <p:spPr>
          <a:xfrm>
            <a:off x="4086253" y="1611994"/>
            <a:ext cx="4064317" cy="4064317"/>
          </a:xfrm>
          <a:prstGeom prst="circularArrow">
            <a:avLst>
              <a:gd name="adj1" fmla="val 6898"/>
              <a:gd name="adj2" fmla="val 465012"/>
              <a:gd name="adj3" fmla="val 550847"/>
              <a:gd name="adj4" fmla="val 205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 name="Group 19"/>
          <p:cNvGrpSpPr/>
          <p:nvPr/>
        </p:nvGrpSpPr>
        <p:grpSpPr>
          <a:xfrm>
            <a:off x="6621770" y="4147510"/>
            <a:ext cx="1437679" cy="1437679"/>
            <a:chOff x="3551358" y="2535358"/>
            <a:chExt cx="1437679" cy="1437679"/>
          </a:xfrm>
        </p:grpSpPr>
        <p:sp>
          <p:nvSpPr>
            <p:cNvPr id="30" name="Rectangle 29"/>
            <p:cNvSpPr/>
            <p:nvPr/>
          </p:nvSpPr>
          <p:spPr>
            <a:xfrm>
              <a:off x="3551358"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3551358"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Connect</a:t>
              </a:r>
              <a:endParaRPr lang="en-US" sz="2000" kern="1200" dirty="0">
                <a:latin typeface="Arial" pitchFamily="34" charset="0"/>
                <a:cs typeface="Arial" pitchFamily="34" charset="0"/>
              </a:endParaRPr>
            </a:p>
          </p:txBody>
        </p:sp>
      </p:grpSp>
      <p:sp>
        <p:nvSpPr>
          <p:cNvPr id="21" name="Circular Arrow 20"/>
          <p:cNvSpPr/>
          <p:nvPr/>
        </p:nvSpPr>
        <p:spPr>
          <a:xfrm>
            <a:off x="4086253" y="1611994"/>
            <a:ext cx="4064317" cy="4064317"/>
          </a:xfrm>
          <a:prstGeom prst="circularArrow">
            <a:avLst>
              <a:gd name="adj1" fmla="val 6898"/>
              <a:gd name="adj2" fmla="val 465012"/>
              <a:gd name="adj3" fmla="val 5950847"/>
              <a:gd name="adj4" fmla="val 43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4" name="Group 21"/>
          <p:cNvGrpSpPr/>
          <p:nvPr/>
        </p:nvGrpSpPr>
        <p:grpSpPr>
          <a:xfrm>
            <a:off x="4177374" y="4147510"/>
            <a:ext cx="1437679" cy="1437679"/>
            <a:chOff x="1106962" y="2535358"/>
            <a:chExt cx="1437679" cy="1437679"/>
          </a:xfrm>
        </p:grpSpPr>
        <p:sp>
          <p:nvSpPr>
            <p:cNvPr id="28" name="Rectangle 27"/>
            <p:cNvSpPr/>
            <p:nvPr/>
          </p:nvSpPr>
          <p:spPr>
            <a:xfrm>
              <a:off x="1106962"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1106962"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Create</a:t>
              </a:r>
              <a:endParaRPr lang="en-US" sz="2000" kern="1200" dirty="0">
                <a:latin typeface="Arial" pitchFamily="34" charset="0"/>
                <a:cs typeface="Arial" pitchFamily="34" charset="0"/>
              </a:endParaRPr>
            </a:p>
          </p:txBody>
        </p:sp>
      </p:grpSp>
      <p:sp>
        <p:nvSpPr>
          <p:cNvPr id="23" name="Circular Arrow 22"/>
          <p:cNvSpPr/>
          <p:nvPr/>
        </p:nvSpPr>
        <p:spPr>
          <a:xfrm>
            <a:off x="4086253" y="1611994"/>
            <a:ext cx="4064317" cy="4064317"/>
          </a:xfrm>
          <a:prstGeom prst="circularArrow">
            <a:avLst>
              <a:gd name="adj1" fmla="val 6898"/>
              <a:gd name="adj2" fmla="val 465012"/>
              <a:gd name="adj3" fmla="val 11350847"/>
              <a:gd name="adj4" fmla="val 97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5" name="Group 23"/>
          <p:cNvGrpSpPr/>
          <p:nvPr/>
        </p:nvGrpSpPr>
        <p:grpSpPr>
          <a:xfrm>
            <a:off x="4177374" y="1703114"/>
            <a:ext cx="1437679" cy="1437679"/>
            <a:chOff x="1106962" y="90962"/>
            <a:chExt cx="1437679" cy="1437679"/>
          </a:xfrm>
        </p:grpSpPr>
        <p:sp>
          <p:nvSpPr>
            <p:cNvPr id="26" name="Rectangle 25"/>
            <p:cNvSpPr/>
            <p:nvPr/>
          </p:nvSpPr>
          <p:spPr>
            <a:xfrm>
              <a:off x="1106962"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1106962"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Contribute</a:t>
              </a:r>
              <a:endParaRPr lang="en-US" sz="2000" kern="12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3072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3072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3072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3072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3072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 name="Oval 9"/>
          <p:cNvSpPr/>
          <p:nvPr/>
        </p:nvSpPr>
        <p:spPr bwMode="auto">
          <a:xfrm>
            <a:off x="5232400" y="2895600"/>
            <a:ext cx="1803400" cy="180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buClr>
                <a:srgbClr val="FF6600"/>
              </a:buClr>
              <a:buFont typeface="Wingdings" pitchFamily="2" charset="2"/>
              <a:buChar char="§"/>
              <a:defRPr/>
            </a:pPr>
            <a:endParaRPr lang="en-GB">
              <a:solidFill>
                <a:schemeClr val="hlink"/>
              </a:solidFill>
              <a:latin typeface="Arial Black" pitchFamily="34" charset="0"/>
            </a:endParaRPr>
          </a:p>
        </p:txBody>
      </p:sp>
      <p:sp>
        <p:nvSpPr>
          <p:cNvPr id="30734" name="TextBox 19"/>
          <p:cNvSpPr txBox="1">
            <a:spLocks noChangeArrowheads="1"/>
          </p:cNvSpPr>
          <p:nvPr/>
        </p:nvSpPr>
        <p:spPr bwMode="auto">
          <a:xfrm>
            <a:off x="5172075" y="3467100"/>
            <a:ext cx="1924050" cy="646113"/>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800" dirty="0">
                <a:solidFill>
                  <a:schemeClr val="bg1"/>
                </a:solidFill>
                <a:latin typeface="Arial" charset="0"/>
                <a:cs typeface="Arial" charset="0"/>
              </a:rPr>
              <a:t>COLLECTIVE</a:t>
            </a:r>
          </a:p>
          <a:p>
            <a:pPr algn="ctr" eaLnBrk="0" hangingPunct="0">
              <a:buClr>
                <a:srgbClr val="FF6600"/>
              </a:buClr>
              <a:buFont typeface="Wingdings" pitchFamily="2" charset="2"/>
              <a:buNone/>
            </a:pPr>
            <a:r>
              <a:rPr lang="en-GB" sz="1800" dirty="0">
                <a:solidFill>
                  <a:schemeClr val="bg1"/>
                </a:solidFill>
                <a:latin typeface="Arial" charset="0"/>
                <a:cs typeface="Arial" charset="0"/>
              </a:rPr>
              <a:t>KNOWLEDGE</a:t>
            </a:r>
          </a:p>
        </p:txBody>
      </p:sp>
      <p:sp>
        <p:nvSpPr>
          <p:cNvPr id="30735" name="Rectangle 1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collective knowledge</a:t>
            </a:r>
          </a:p>
        </p:txBody>
      </p:sp>
      <p:grpSp>
        <p:nvGrpSpPr>
          <p:cNvPr id="2" name="Group 17"/>
          <p:cNvGrpSpPr/>
          <p:nvPr/>
        </p:nvGrpSpPr>
        <p:grpSpPr>
          <a:xfrm>
            <a:off x="6621770" y="1703114"/>
            <a:ext cx="1437679" cy="1437679"/>
            <a:chOff x="3551358" y="90962"/>
            <a:chExt cx="1437679" cy="1437679"/>
          </a:xfrm>
        </p:grpSpPr>
        <p:sp>
          <p:nvSpPr>
            <p:cNvPr id="32" name="Rectangle 31"/>
            <p:cNvSpPr/>
            <p:nvPr/>
          </p:nvSpPr>
          <p:spPr>
            <a:xfrm>
              <a:off x="3551358"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551358"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Consume</a:t>
              </a:r>
              <a:endParaRPr lang="en-US" sz="2000" kern="1200" dirty="0">
                <a:latin typeface="Arial" pitchFamily="34" charset="0"/>
                <a:cs typeface="Arial" pitchFamily="34" charset="0"/>
              </a:endParaRPr>
            </a:p>
          </p:txBody>
        </p:sp>
      </p:grpSp>
      <p:sp>
        <p:nvSpPr>
          <p:cNvPr id="19" name="Circular Arrow 18"/>
          <p:cNvSpPr/>
          <p:nvPr/>
        </p:nvSpPr>
        <p:spPr>
          <a:xfrm>
            <a:off x="4086253" y="1611994"/>
            <a:ext cx="4064317" cy="4064317"/>
          </a:xfrm>
          <a:prstGeom prst="circularArrow">
            <a:avLst>
              <a:gd name="adj1" fmla="val 6898"/>
              <a:gd name="adj2" fmla="val 465012"/>
              <a:gd name="adj3" fmla="val 550847"/>
              <a:gd name="adj4" fmla="val 205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 name="Group 19"/>
          <p:cNvGrpSpPr/>
          <p:nvPr/>
        </p:nvGrpSpPr>
        <p:grpSpPr>
          <a:xfrm>
            <a:off x="6621770" y="4147510"/>
            <a:ext cx="1437679" cy="1437679"/>
            <a:chOff x="3551358" y="2535358"/>
            <a:chExt cx="1437679" cy="1437679"/>
          </a:xfrm>
        </p:grpSpPr>
        <p:sp>
          <p:nvSpPr>
            <p:cNvPr id="30" name="Rectangle 29"/>
            <p:cNvSpPr/>
            <p:nvPr/>
          </p:nvSpPr>
          <p:spPr>
            <a:xfrm>
              <a:off x="3551358"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3551358"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Connect</a:t>
              </a:r>
              <a:endParaRPr lang="en-US" sz="2000" kern="1200" dirty="0">
                <a:latin typeface="Arial" pitchFamily="34" charset="0"/>
                <a:cs typeface="Arial" pitchFamily="34" charset="0"/>
              </a:endParaRPr>
            </a:p>
          </p:txBody>
        </p:sp>
      </p:grpSp>
      <p:sp>
        <p:nvSpPr>
          <p:cNvPr id="21" name="Circular Arrow 20"/>
          <p:cNvSpPr/>
          <p:nvPr/>
        </p:nvSpPr>
        <p:spPr>
          <a:xfrm>
            <a:off x="4086253" y="1611994"/>
            <a:ext cx="4064317" cy="4064317"/>
          </a:xfrm>
          <a:prstGeom prst="circularArrow">
            <a:avLst>
              <a:gd name="adj1" fmla="val 6898"/>
              <a:gd name="adj2" fmla="val 465012"/>
              <a:gd name="adj3" fmla="val 5950847"/>
              <a:gd name="adj4" fmla="val 43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4" name="Group 21"/>
          <p:cNvGrpSpPr/>
          <p:nvPr/>
        </p:nvGrpSpPr>
        <p:grpSpPr>
          <a:xfrm>
            <a:off x="4177374" y="4147510"/>
            <a:ext cx="1437679" cy="1437679"/>
            <a:chOff x="1106962" y="2535358"/>
            <a:chExt cx="1437679" cy="1437679"/>
          </a:xfrm>
        </p:grpSpPr>
        <p:sp>
          <p:nvSpPr>
            <p:cNvPr id="28" name="Rectangle 27"/>
            <p:cNvSpPr/>
            <p:nvPr/>
          </p:nvSpPr>
          <p:spPr>
            <a:xfrm>
              <a:off x="1106962"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1106962"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Create</a:t>
              </a:r>
              <a:endParaRPr lang="en-US" sz="2000" kern="1200" dirty="0">
                <a:latin typeface="Arial" pitchFamily="34" charset="0"/>
                <a:cs typeface="Arial" pitchFamily="34" charset="0"/>
              </a:endParaRPr>
            </a:p>
          </p:txBody>
        </p:sp>
      </p:grpSp>
      <p:sp>
        <p:nvSpPr>
          <p:cNvPr id="23" name="Circular Arrow 22"/>
          <p:cNvSpPr/>
          <p:nvPr/>
        </p:nvSpPr>
        <p:spPr>
          <a:xfrm>
            <a:off x="4086253" y="1611994"/>
            <a:ext cx="4064317" cy="4064317"/>
          </a:xfrm>
          <a:prstGeom prst="circularArrow">
            <a:avLst>
              <a:gd name="adj1" fmla="val 6898"/>
              <a:gd name="adj2" fmla="val 465012"/>
              <a:gd name="adj3" fmla="val 11350847"/>
              <a:gd name="adj4" fmla="val 97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5" name="Group 23"/>
          <p:cNvGrpSpPr/>
          <p:nvPr/>
        </p:nvGrpSpPr>
        <p:grpSpPr>
          <a:xfrm>
            <a:off x="4177374" y="1703114"/>
            <a:ext cx="1437679" cy="1437679"/>
            <a:chOff x="1106962" y="90962"/>
            <a:chExt cx="1437679" cy="1437679"/>
          </a:xfrm>
        </p:grpSpPr>
        <p:sp>
          <p:nvSpPr>
            <p:cNvPr id="26" name="Rectangle 25"/>
            <p:cNvSpPr/>
            <p:nvPr/>
          </p:nvSpPr>
          <p:spPr>
            <a:xfrm>
              <a:off x="1106962"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1106962"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Contribute</a:t>
              </a:r>
              <a:endParaRPr lang="en-US" sz="2000" kern="1200" dirty="0">
                <a:latin typeface="Arial" pitchFamily="34" charset="0"/>
                <a:cs typeface="Arial" pitchFamily="34" charset="0"/>
              </a:endParaRPr>
            </a:p>
          </p:txBody>
        </p:sp>
      </p:grpSp>
      <p:sp>
        <p:nvSpPr>
          <p:cNvPr id="25" name="Circular Arrow 24"/>
          <p:cNvSpPr/>
          <p:nvPr/>
        </p:nvSpPr>
        <p:spPr>
          <a:xfrm>
            <a:off x="4086253" y="1611994"/>
            <a:ext cx="4064317" cy="4064317"/>
          </a:xfrm>
          <a:prstGeom prst="circularArrow">
            <a:avLst>
              <a:gd name="adj1" fmla="val 6898"/>
              <a:gd name="adj2" fmla="val 465012"/>
              <a:gd name="adj3" fmla="val 16750847"/>
              <a:gd name="adj4" fmla="val 151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3072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3072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3072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3072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3072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 name="Oval 9"/>
          <p:cNvSpPr/>
          <p:nvPr/>
        </p:nvSpPr>
        <p:spPr bwMode="auto">
          <a:xfrm>
            <a:off x="5232400" y="2895600"/>
            <a:ext cx="1803400" cy="180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buClr>
                <a:srgbClr val="FF6600"/>
              </a:buClr>
              <a:buFont typeface="Wingdings" pitchFamily="2" charset="2"/>
              <a:buChar char="§"/>
              <a:defRPr/>
            </a:pPr>
            <a:endParaRPr lang="en-GB">
              <a:solidFill>
                <a:schemeClr val="hlink"/>
              </a:solidFill>
              <a:latin typeface="Arial Black" pitchFamily="34" charset="0"/>
            </a:endParaRPr>
          </a:p>
        </p:txBody>
      </p:sp>
      <p:sp>
        <p:nvSpPr>
          <p:cNvPr id="30734" name="TextBox 19"/>
          <p:cNvSpPr txBox="1">
            <a:spLocks noChangeArrowheads="1"/>
          </p:cNvSpPr>
          <p:nvPr/>
        </p:nvSpPr>
        <p:spPr bwMode="auto">
          <a:xfrm>
            <a:off x="5172075" y="3467100"/>
            <a:ext cx="1924050" cy="646113"/>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800" dirty="0">
                <a:solidFill>
                  <a:schemeClr val="bg1"/>
                </a:solidFill>
                <a:latin typeface="Arial" charset="0"/>
                <a:cs typeface="Arial" charset="0"/>
              </a:rPr>
              <a:t>COLLECTIVE</a:t>
            </a:r>
          </a:p>
          <a:p>
            <a:pPr algn="ctr" eaLnBrk="0" hangingPunct="0">
              <a:buClr>
                <a:srgbClr val="FF6600"/>
              </a:buClr>
              <a:buFont typeface="Wingdings" pitchFamily="2" charset="2"/>
              <a:buNone/>
            </a:pPr>
            <a:r>
              <a:rPr lang="en-GB" sz="1800" dirty="0">
                <a:solidFill>
                  <a:schemeClr val="bg1"/>
                </a:solidFill>
                <a:latin typeface="Arial" charset="0"/>
                <a:cs typeface="Arial" charset="0"/>
              </a:rPr>
              <a:t>KNOWLEDGE</a:t>
            </a:r>
          </a:p>
        </p:txBody>
      </p:sp>
      <p:sp>
        <p:nvSpPr>
          <p:cNvPr id="30735" name="Rectangle 1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collective knowledge</a:t>
            </a:r>
          </a:p>
        </p:txBody>
      </p:sp>
      <p:grpSp>
        <p:nvGrpSpPr>
          <p:cNvPr id="2" name="Group 17"/>
          <p:cNvGrpSpPr/>
          <p:nvPr/>
        </p:nvGrpSpPr>
        <p:grpSpPr>
          <a:xfrm>
            <a:off x="6621770" y="1703114"/>
            <a:ext cx="1437679" cy="1437679"/>
            <a:chOff x="3551358" y="90962"/>
            <a:chExt cx="1437679" cy="1437679"/>
          </a:xfrm>
        </p:grpSpPr>
        <p:sp>
          <p:nvSpPr>
            <p:cNvPr id="32" name="Rectangle 31"/>
            <p:cNvSpPr/>
            <p:nvPr/>
          </p:nvSpPr>
          <p:spPr>
            <a:xfrm>
              <a:off x="3551358"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551358"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Consume</a:t>
              </a:r>
              <a:endParaRPr lang="en-US" sz="2000" kern="1200" dirty="0">
                <a:latin typeface="Arial" pitchFamily="34" charset="0"/>
                <a:cs typeface="Arial" pitchFamily="34" charset="0"/>
              </a:endParaRPr>
            </a:p>
          </p:txBody>
        </p:sp>
      </p:grpSp>
      <p:sp>
        <p:nvSpPr>
          <p:cNvPr id="19" name="Circular Arrow 18"/>
          <p:cNvSpPr/>
          <p:nvPr/>
        </p:nvSpPr>
        <p:spPr>
          <a:xfrm>
            <a:off x="4086253" y="1611994"/>
            <a:ext cx="4064317" cy="4064317"/>
          </a:xfrm>
          <a:prstGeom prst="circularArrow">
            <a:avLst>
              <a:gd name="adj1" fmla="val 6898"/>
              <a:gd name="adj2" fmla="val 465012"/>
              <a:gd name="adj3" fmla="val 550847"/>
              <a:gd name="adj4" fmla="val 205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 name="Group 19"/>
          <p:cNvGrpSpPr/>
          <p:nvPr/>
        </p:nvGrpSpPr>
        <p:grpSpPr>
          <a:xfrm>
            <a:off x="6621770" y="4147510"/>
            <a:ext cx="1437679" cy="1437679"/>
            <a:chOff x="3551358" y="2535358"/>
            <a:chExt cx="1437679" cy="1437679"/>
          </a:xfrm>
        </p:grpSpPr>
        <p:sp>
          <p:nvSpPr>
            <p:cNvPr id="30" name="Rectangle 29"/>
            <p:cNvSpPr/>
            <p:nvPr/>
          </p:nvSpPr>
          <p:spPr>
            <a:xfrm>
              <a:off x="3551358"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3551358"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Connect</a:t>
              </a:r>
              <a:endParaRPr lang="en-US" sz="2000" kern="1200" dirty="0">
                <a:latin typeface="Arial" pitchFamily="34" charset="0"/>
                <a:cs typeface="Arial" pitchFamily="34" charset="0"/>
              </a:endParaRPr>
            </a:p>
          </p:txBody>
        </p:sp>
      </p:grpSp>
      <p:sp>
        <p:nvSpPr>
          <p:cNvPr id="21" name="Circular Arrow 20"/>
          <p:cNvSpPr/>
          <p:nvPr/>
        </p:nvSpPr>
        <p:spPr>
          <a:xfrm>
            <a:off x="4086253" y="1611994"/>
            <a:ext cx="4064317" cy="4064317"/>
          </a:xfrm>
          <a:prstGeom prst="circularArrow">
            <a:avLst>
              <a:gd name="adj1" fmla="val 6898"/>
              <a:gd name="adj2" fmla="val 465012"/>
              <a:gd name="adj3" fmla="val 5950847"/>
              <a:gd name="adj4" fmla="val 43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4" name="Group 21"/>
          <p:cNvGrpSpPr/>
          <p:nvPr/>
        </p:nvGrpSpPr>
        <p:grpSpPr>
          <a:xfrm>
            <a:off x="4177374" y="4147510"/>
            <a:ext cx="1437679" cy="1437679"/>
            <a:chOff x="1106962" y="2535358"/>
            <a:chExt cx="1437679" cy="1437679"/>
          </a:xfrm>
        </p:grpSpPr>
        <p:sp>
          <p:nvSpPr>
            <p:cNvPr id="28" name="Rectangle 27"/>
            <p:cNvSpPr/>
            <p:nvPr/>
          </p:nvSpPr>
          <p:spPr>
            <a:xfrm>
              <a:off x="1106962"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1106962"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Create</a:t>
              </a:r>
              <a:endParaRPr lang="en-US" sz="2000" kern="1200" dirty="0">
                <a:latin typeface="Arial" pitchFamily="34" charset="0"/>
                <a:cs typeface="Arial" pitchFamily="34" charset="0"/>
              </a:endParaRPr>
            </a:p>
          </p:txBody>
        </p:sp>
      </p:grpSp>
      <p:sp>
        <p:nvSpPr>
          <p:cNvPr id="23" name="Circular Arrow 22"/>
          <p:cNvSpPr/>
          <p:nvPr/>
        </p:nvSpPr>
        <p:spPr>
          <a:xfrm>
            <a:off x="4086253" y="1611994"/>
            <a:ext cx="4064317" cy="4064317"/>
          </a:xfrm>
          <a:prstGeom prst="circularArrow">
            <a:avLst>
              <a:gd name="adj1" fmla="val 6898"/>
              <a:gd name="adj2" fmla="val 465012"/>
              <a:gd name="adj3" fmla="val 11350847"/>
              <a:gd name="adj4" fmla="val 97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5" name="Group 23"/>
          <p:cNvGrpSpPr/>
          <p:nvPr/>
        </p:nvGrpSpPr>
        <p:grpSpPr>
          <a:xfrm>
            <a:off x="4177374" y="1703114"/>
            <a:ext cx="1437679" cy="1437679"/>
            <a:chOff x="1106962" y="90962"/>
            <a:chExt cx="1437679" cy="1437679"/>
          </a:xfrm>
        </p:grpSpPr>
        <p:sp>
          <p:nvSpPr>
            <p:cNvPr id="26" name="Rectangle 25"/>
            <p:cNvSpPr/>
            <p:nvPr/>
          </p:nvSpPr>
          <p:spPr>
            <a:xfrm>
              <a:off x="1106962"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1106962"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Contribute</a:t>
              </a:r>
              <a:endParaRPr lang="en-US" sz="2000" kern="1200" dirty="0">
                <a:latin typeface="Arial" pitchFamily="34" charset="0"/>
                <a:cs typeface="Arial" pitchFamily="34" charset="0"/>
              </a:endParaRPr>
            </a:p>
          </p:txBody>
        </p:sp>
      </p:grpSp>
      <p:sp>
        <p:nvSpPr>
          <p:cNvPr id="25" name="Circular Arrow 24"/>
          <p:cNvSpPr/>
          <p:nvPr/>
        </p:nvSpPr>
        <p:spPr>
          <a:xfrm>
            <a:off x="4086253" y="1611994"/>
            <a:ext cx="4064317" cy="4064317"/>
          </a:xfrm>
          <a:prstGeom prst="circularArrow">
            <a:avLst>
              <a:gd name="adj1" fmla="val 6898"/>
              <a:gd name="adj2" fmla="val 465012"/>
              <a:gd name="adj3" fmla="val 16750847"/>
              <a:gd name="adj4" fmla="val 151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Content Placeholder 34"/>
          <p:cNvSpPr>
            <a:spLocks noGrp="1"/>
          </p:cNvSpPr>
          <p:nvPr>
            <p:ph sz="half" idx="1"/>
          </p:nvPr>
        </p:nvSpPr>
        <p:spPr>
          <a:xfrm>
            <a:off x="171451" y="3773587"/>
            <a:ext cx="3714750" cy="927846"/>
          </a:xfrm>
          <a:solidFill>
            <a:schemeClr val="accent1">
              <a:lumMod val="20000"/>
              <a:lumOff val="80000"/>
            </a:schemeClr>
          </a:solidFill>
          <a:ln>
            <a:solidFill>
              <a:schemeClr val="accent1">
                <a:lumMod val="75000"/>
              </a:schemeClr>
            </a:solidFill>
          </a:ln>
        </p:spPr>
        <p:txBody>
          <a:bodyPr/>
          <a:lstStyle/>
          <a:p>
            <a:pPr marL="185738" indent="-157163">
              <a:buFont typeface="+mj-lt"/>
              <a:buAutoNum type="arabicPeriod"/>
            </a:pPr>
            <a:r>
              <a:rPr lang="en-GB" sz="1600" b="1" dirty="0" smtClean="0">
                <a:latin typeface="Arial" pitchFamily="34" charset="0"/>
                <a:cs typeface="Arial" pitchFamily="34" charset="0"/>
              </a:rPr>
              <a:t>Forethought</a:t>
            </a:r>
            <a:r>
              <a:rPr lang="en-GB" sz="1600" dirty="0" smtClean="0">
                <a:latin typeface="Arial" pitchFamily="34" charset="0"/>
                <a:cs typeface="Arial" pitchFamily="34" charset="0"/>
              </a:rPr>
              <a:t> – goal setting</a:t>
            </a:r>
          </a:p>
          <a:p>
            <a:pPr marL="185738" indent="-157163">
              <a:buFont typeface="+mj-lt"/>
              <a:buAutoNum type="arabicPeriod"/>
            </a:pPr>
            <a:r>
              <a:rPr lang="en-GB" sz="1600" b="1" dirty="0" smtClean="0">
                <a:latin typeface="Arial" pitchFamily="34" charset="0"/>
                <a:cs typeface="Arial" pitchFamily="34" charset="0"/>
              </a:rPr>
              <a:t>Performance</a:t>
            </a:r>
            <a:r>
              <a:rPr lang="en-GB" sz="1600" dirty="0" smtClean="0">
                <a:latin typeface="Arial" pitchFamily="34" charset="0"/>
                <a:cs typeface="Arial" pitchFamily="34" charset="0"/>
              </a:rPr>
              <a:t> – goal implementation</a:t>
            </a:r>
          </a:p>
          <a:p>
            <a:pPr marL="185738" indent="-157163">
              <a:buFont typeface="+mj-lt"/>
              <a:buAutoNum type="arabicPeriod"/>
            </a:pPr>
            <a:r>
              <a:rPr lang="en-GB" sz="1600" b="1" dirty="0" smtClean="0">
                <a:latin typeface="Arial" pitchFamily="34" charset="0"/>
                <a:cs typeface="Arial" pitchFamily="34" charset="0"/>
              </a:rPr>
              <a:t>Self-reflection</a:t>
            </a:r>
            <a:r>
              <a:rPr lang="en-GB" sz="1600" dirty="0" smtClean="0">
                <a:latin typeface="Arial" pitchFamily="34" charset="0"/>
                <a:cs typeface="Arial" pitchFamily="34" charset="0"/>
              </a:rPr>
              <a:t> – goal refinement</a:t>
            </a:r>
            <a:endParaRPr lang="en-US" dirty="0"/>
          </a:p>
        </p:txBody>
      </p:sp>
      <p:cxnSp>
        <p:nvCxnSpPr>
          <p:cNvPr id="44" name="Straight Arrow Connector 43"/>
          <p:cNvCxnSpPr>
            <a:stCxn id="35" idx="3"/>
          </p:cNvCxnSpPr>
          <p:nvPr/>
        </p:nvCxnSpPr>
        <p:spPr bwMode="auto">
          <a:xfrm flipV="1">
            <a:off x="3886201" y="4214818"/>
            <a:ext cx="1385887" cy="22692"/>
          </a:xfrm>
          <a:prstGeom prst="straightConnector1">
            <a:avLst/>
          </a:prstGeom>
          <a:solidFill>
            <a:schemeClr val="accent1">
              <a:alpha val="50000"/>
            </a:schemeClr>
          </a:solidFill>
          <a:ln w="9525" cap="flat" cmpd="sng" algn="ctr">
            <a:solidFill>
              <a:schemeClr val="accent1">
                <a:lumMod val="75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3072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3072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3072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3072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3072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 name="Oval 9"/>
          <p:cNvSpPr/>
          <p:nvPr/>
        </p:nvSpPr>
        <p:spPr bwMode="auto">
          <a:xfrm>
            <a:off x="5232400" y="2895600"/>
            <a:ext cx="1803400" cy="180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buClr>
                <a:srgbClr val="FF6600"/>
              </a:buClr>
              <a:buFont typeface="Wingdings" pitchFamily="2" charset="2"/>
              <a:buChar char="§"/>
              <a:defRPr/>
            </a:pPr>
            <a:endParaRPr lang="en-GB">
              <a:solidFill>
                <a:schemeClr val="hlink"/>
              </a:solidFill>
              <a:latin typeface="Arial Black" pitchFamily="34" charset="0"/>
            </a:endParaRPr>
          </a:p>
        </p:txBody>
      </p:sp>
      <p:sp>
        <p:nvSpPr>
          <p:cNvPr id="30734" name="TextBox 19"/>
          <p:cNvSpPr txBox="1">
            <a:spLocks noChangeArrowheads="1"/>
          </p:cNvSpPr>
          <p:nvPr/>
        </p:nvSpPr>
        <p:spPr bwMode="auto">
          <a:xfrm>
            <a:off x="4386234" y="3424236"/>
            <a:ext cx="3457575" cy="707886"/>
          </a:xfrm>
          <a:prstGeom prst="rect">
            <a:avLst/>
          </a:prstGeom>
          <a:noFill/>
          <a:ln w="9525">
            <a:noFill/>
            <a:miter lim="800000"/>
            <a:headEnd/>
            <a:tailEnd/>
          </a:ln>
        </p:spPr>
        <p:txBody>
          <a:bodyPr wrap="square">
            <a:spAutoFit/>
          </a:bodyPr>
          <a:lstStyle/>
          <a:p>
            <a:pPr algn="ctr" eaLnBrk="0" hangingPunct="0">
              <a:buClr>
                <a:srgbClr val="FF6600"/>
              </a:buClr>
              <a:buFont typeface="Wingdings" pitchFamily="2" charset="2"/>
              <a:buNone/>
            </a:pPr>
            <a:r>
              <a:rPr lang="en-GB" sz="4000" dirty="0" smtClean="0">
                <a:solidFill>
                  <a:srgbClr val="FF6600"/>
                </a:solidFill>
                <a:latin typeface="Arial" charset="0"/>
                <a:cs typeface="Arial" charset="0"/>
              </a:rPr>
              <a:t>CHARTING</a:t>
            </a:r>
            <a:endParaRPr lang="en-GB" sz="4000" dirty="0">
              <a:solidFill>
                <a:srgbClr val="FF6600"/>
              </a:solidFill>
              <a:latin typeface="Arial" charset="0"/>
              <a:cs typeface="Arial" charset="0"/>
            </a:endParaRPr>
          </a:p>
        </p:txBody>
      </p:sp>
      <p:sp>
        <p:nvSpPr>
          <p:cNvPr id="30735" name="Rectangle 1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collective knowledge</a:t>
            </a:r>
          </a:p>
        </p:txBody>
      </p:sp>
      <p:grpSp>
        <p:nvGrpSpPr>
          <p:cNvPr id="2" name="Group 17"/>
          <p:cNvGrpSpPr/>
          <p:nvPr/>
        </p:nvGrpSpPr>
        <p:grpSpPr>
          <a:xfrm>
            <a:off x="6621770" y="1703114"/>
            <a:ext cx="1437679" cy="1437679"/>
            <a:chOff x="3551358" y="90962"/>
            <a:chExt cx="1437679" cy="1437679"/>
          </a:xfrm>
        </p:grpSpPr>
        <p:sp>
          <p:nvSpPr>
            <p:cNvPr id="32" name="Rectangle 31"/>
            <p:cNvSpPr/>
            <p:nvPr/>
          </p:nvSpPr>
          <p:spPr>
            <a:xfrm>
              <a:off x="3551358"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551358"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Consume</a:t>
              </a:r>
              <a:endParaRPr lang="en-US" sz="2000" kern="1200" dirty="0">
                <a:latin typeface="Arial" pitchFamily="34" charset="0"/>
                <a:cs typeface="Arial" pitchFamily="34" charset="0"/>
              </a:endParaRPr>
            </a:p>
          </p:txBody>
        </p:sp>
      </p:grpSp>
      <p:sp>
        <p:nvSpPr>
          <p:cNvPr id="19" name="Circular Arrow 18"/>
          <p:cNvSpPr/>
          <p:nvPr/>
        </p:nvSpPr>
        <p:spPr>
          <a:xfrm>
            <a:off x="4086253" y="1611994"/>
            <a:ext cx="4064317" cy="4064317"/>
          </a:xfrm>
          <a:prstGeom prst="circularArrow">
            <a:avLst>
              <a:gd name="adj1" fmla="val 6898"/>
              <a:gd name="adj2" fmla="val 465012"/>
              <a:gd name="adj3" fmla="val 550847"/>
              <a:gd name="adj4" fmla="val 205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 name="Group 19"/>
          <p:cNvGrpSpPr/>
          <p:nvPr/>
        </p:nvGrpSpPr>
        <p:grpSpPr>
          <a:xfrm>
            <a:off x="6621770" y="4147510"/>
            <a:ext cx="1437679" cy="1437679"/>
            <a:chOff x="3551358" y="2535358"/>
            <a:chExt cx="1437679" cy="1437679"/>
          </a:xfrm>
        </p:grpSpPr>
        <p:sp>
          <p:nvSpPr>
            <p:cNvPr id="30" name="Rectangle 29"/>
            <p:cNvSpPr/>
            <p:nvPr/>
          </p:nvSpPr>
          <p:spPr>
            <a:xfrm>
              <a:off x="3551358"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3551358"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Connect</a:t>
              </a:r>
              <a:endParaRPr lang="en-US" sz="2000" kern="1200" dirty="0">
                <a:latin typeface="Arial" pitchFamily="34" charset="0"/>
                <a:cs typeface="Arial" pitchFamily="34" charset="0"/>
              </a:endParaRPr>
            </a:p>
          </p:txBody>
        </p:sp>
      </p:grpSp>
      <p:sp>
        <p:nvSpPr>
          <p:cNvPr id="21" name="Circular Arrow 20"/>
          <p:cNvSpPr/>
          <p:nvPr/>
        </p:nvSpPr>
        <p:spPr>
          <a:xfrm>
            <a:off x="4086253" y="1611994"/>
            <a:ext cx="4064317" cy="4064317"/>
          </a:xfrm>
          <a:prstGeom prst="circularArrow">
            <a:avLst>
              <a:gd name="adj1" fmla="val 6898"/>
              <a:gd name="adj2" fmla="val 465012"/>
              <a:gd name="adj3" fmla="val 5950847"/>
              <a:gd name="adj4" fmla="val 43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4" name="Group 21"/>
          <p:cNvGrpSpPr/>
          <p:nvPr/>
        </p:nvGrpSpPr>
        <p:grpSpPr>
          <a:xfrm>
            <a:off x="4177374" y="4147510"/>
            <a:ext cx="1437679" cy="1437679"/>
            <a:chOff x="1106962" y="2535358"/>
            <a:chExt cx="1437679" cy="1437679"/>
          </a:xfrm>
        </p:grpSpPr>
        <p:sp>
          <p:nvSpPr>
            <p:cNvPr id="28" name="Rectangle 27"/>
            <p:cNvSpPr/>
            <p:nvPr/>
          </p:nvSpPr>
          <p:spPr>
            <a:xfrm>
              <a:off x="1106962" y="2535358"/>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1106962" y="2535358"/>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Create</a:t>
              </a:r>
              <a:endParaRPr lang="en-US" sz="2000" kern="1200" dirty="0">
                <a:latin typeface="Arial" pitchFamily="34" charset="0"/>
                <a:cs typeface="Arial" pitchFamily="34" charset="0"/>
              </a:endParaRPr>
            </a:p>
          </p:txBody>
        </p:sp>
      </p:grpSp>
      <p:sp>
        <p:nvSpPr>
          <p:cNvPr id="23" name="Circular Arrow 22"/>
          <p:cNvSpPr/>
          <p:nvPr/>
        </p:nvSpPr>
        <p:spPr>
          <a:xfrm>
            <a:off x="4086253" y="1611994"/>
            <a:ext cx="4064317" cy="4064317"/>
          </a:xfrm>
          <a:prstGeom prst="circularArrow">
            <a:avLst>
              <a:gd name="adj1" fmla="val 6898"/>
              <a:gd name="adj2" fmla="val 465012"/>
              <a:gd name="adj3" fmla="val 11350847"/>
              <a:gd name="adj4" fmla="val 97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5" name="Group 23"/>
          <p:cNvGrpSpPr/>
          <p:nvPr/>
        </p:nvGrpSpPr>
        <p:grpSpPr>
          <a:xfrm>
            <a:off x="4177374" y="1703114"/>
            <a:ext cx="1437679" cy="1437679"/>
            <a:chOff x="1106962" y="90962"/>
            <a:chExt cx="1437679" cy="1437679"/>
          </a:xfrm>
        </p:grpSpPr>
        <p:sp>
          <p:nvSpPr>
            <p:cNvPr id="26" name="Rectangle 25"/>
            <p:cNvSpPr/>
            <p:nvPr/>
          </p:nvSpPr>
          <p:spPr>
            <a:xfrm>
              <a:off x="1106962" y="90962"/>
              <a:ext cx="1437679" cy="1437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1106962" y="90962"/>
              <a:ext cx="1437679" cy="1437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000" kern="1200" dirty="0" smtClean="0">
                  <a:latin typeface="Arial" pitchFamily="34" charset="0"/>
                  <a:cs typeface="Arial" pitchFamily="34" charset="0"/>
                </a:rPr>
                <a:t>Contribute</a:t>
              </a:r>
              <a:endParaRPr lang="en-US" sz="2000" kern="1200" dirty="0">
                <a:latin typeface="Arial" pitchFamily="34" charset="0"/>
                <a:cs typeface="Arial" pitchFamily="34" charset="0"/>
              </a:endParaRPr>
            </a:p>
          </p:txBody>
        </p:sp>
      </p:grpSp>
      <p:sp>
        <p:nvSpPr>
          <p:cNvPr id="25" name="Circular Arrow 24"/>
          <p:cNvSpPr/>
          <p:nvPr/>
        </p:nvSpPr>
        <p:spPr>
          <a:xfrm>
            <a:off x="4086253" y="1611994"/>
            <a:ext cx="4064317" cy="4064317"/>
          </a:xfrm>
          <a:prstGeom prst="circularArrow">
            <a:avLst>
              <a:gd name="adj1" fmla="val 6898"/>
              <a:gd name="adj2" fmla="val 465012"/>
              <a:gd name="adj3" fmla="val 16750847"/>
              <a:gd name="adj4" fmla="val 15184141"/>
              <a:gd name="adj5" fmla="val 8047"/>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Content Placeholder 34"/>
          <p:cNvSpPr>
            <a:spLocks noGrp="1"/>
          </p:cNvSpPr>
          <p:nvPr>
            <p:ph sz="half" idx="1"/>
          </p:nvPr>
        </p:nvSpPr>
        <p:spPr>
          <a:xfrm>
            <a:off x="171451" y="3773587"/>
            <a:ext cx="3714750" cy="927846"/>
          </a:xfrm>
          <a:solidFill>
            <a:schemeClr val="accent1">
              <a:lumMod val="20000"/>
              <a:lumOff val="80000"/>
            </a:schemeClr>
          </a:solidFill>
          <a:ln>
            <a:solidFill>
              <a:schemeClr val="accent1">
                <a:lumMod val="75000"/>
              </a:schemeClr>
            </a:solidFill>
          </a:ln>
        </p:spPr>
        <p:txBody>
          <a:bodyPr/>
          <a:lstStyle/>
          <a:p>
            <a:pPr marL="185738" indent="-157163">
              <a:buFont typeface="+mj-lt"/>
              <a:buAutoNum type="arabicPeriod"/>
            </a:pPr>
            <a:r>
              <a:rPr lang="en-GB" sz="1600" b="1" dirty="0" smtClean="0">
                <a:latin typeface="Arial" pitchFamily="34" charset="0"/>
                <a:cs typeface="Arial" pitchFamily="34" charset="0"/>
              </a:rPr>
              <a:t>Forethought</a:t>
            </a:r>
            <a:r>
              <a:rPr lang="en-GB" sz="1600" dirty="0" smtClean="0">
                <a:latin typeface="Arial" pitchFamily="34" charset="0"/>
                <a:cs typeface="Arial" pitchFamily="34" charset="0"/>
              </a:rPr>
              <a:t> – goal setting</a:t>
            </a:r>
          </a:p>
          <a:p>
            <a:pPr marL="185738" indent="-157163">
              <a:buFont typeface="+mj-lt"/>
              <a:buAutoNum type="arabicPeriod"/>
            </a:pPr>
            <a:r>
              <a:rPr lang="en-GB" sz="1600" b="1" dirty="0" smtClean="0">
                <a:latin typeface="Arial" pitchFamily="34" charset="0"/>
                <a:cs typeface="Arial" pitchFamily="34" charset="0"/>
              </a:rPr>
              <a:t>Performance</a:t>
            </a:r>
            <a:r>
              <a:rPr lang="en-GB" sz="1600" dirty="0" smtClean="0">
                <a:latin typeface="Arial" pitchFamily="34" charset="0"/>
                <a:cs typeface="Arial" pitchFamily="34" charset="0"/>
              </a:rPr>
              <a:t> – goal implementation</a:t>
            </a:r>
          </a:p>
          <a:p>
            <a:pPr marL="185738" indent="-157163">
              <a:buFont typeface="+mj-lt"/>
              <a:buAutoNum type="arabicPeriod"/>
            </a:pPr>
            <a:r>
              <a:rPr lang="en-GB" sz="1600" b="1" dirty="0" smtClean="0">
                <a:latin typeface="Arial" pitchFamily="34" charset="0"/>
                <a:cs typeface="Arial" pitchFamily="34" charset="0"/>
              </a:rPr>
              <a:t>Self-reflection</a:t>
            </a:r>
            <a:r>
              <a:rPr lang="en-GB" sz="1600" dirty="0" smtClean="0">
                <a:latin typeface="Arial" pitchFamily="34" charset="0"/>
                <a:cs typeface="Arial" pitchFamily="34" charset="0"/>
              </a:rPr>
              <a:t> – goal refinement</a:t>
            </a:r>
            <a:endParaRPr lang="en-US" dirty="0"/>
          </a:p>
        </p:txBody>
      </p:sp>
      <p:cxnSp>
        <p:nvCxnSpPr>
          <p:cNvPr id="44" name="Straight Arrow Connector 43"/>
          <p:cNvCxnSpPr>
            <a:stCxn id="35" idx="3"/>
          </p:cNvCxnSpPr>
          <p:nvPr/>
        </p:nvCxnSpPr>
        <p:spPr bwMode="auto">
          <a:xfrm flipV="1">
            <a:off x="3886201" y="4214818"/>
            <a:ext cx="1385887" cy="22692"/>
          </a:xfrm>
          <a:prstGeom prst="straightConnector1">
            <a:avLst/>
          </a:prstGeom>
          <a:solidFill>
            <a:schemeClr val="accent1">
              <a:alpha val="50000"/>
            </a:schemeClr>
          </a:solidFill>
          <a:ln w="9525" cap="flat" cmpd="sng" algn="ctr">
            <a:solidFill>
              <a:schemeClr val="accent1">
                <a:lumMod val="75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Documents\Pictures\64x64\apps\personal.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57195" y="2995604"/>
            <a:ext cx="876309" cy="876309"/>
          </a:xfrm>
          <a:prstGeom prst="rect">
            <a:avLst/>
          </a:prstGeom>
          <a:noFill/>
        </p:spPr>
      </p:pic>
      <p:sp>
        <p:nvSpPr>
          <p:cNvPr id="4103" name="Rectangle 7"/>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dirty="0">
                <a:solidFill>
                  <a:schemeClr val="bg1"/>
                </a:solidFill>
                <a:latin typeface="Arial" charset="0"/>
                <a:cs typeface="Arial" charset="0"/>
              </a:rPr>
              <a:t>    Charting collective knowledge</a:t>
            </a:r>
          </a:p>
        </p:txBody>
      </p:sp>
      <p:sp>
        <p:nvSpPr>
          <p:cNvPr id="9" name="Rectangle 8"/>
          <p:cNvSpPr/>
          <p:nvPr/>
        </p:nvSpPr>
        <p:spPr>
          <a:xfrm>
            <a:off x="6102461" y="5484059"/>
            <a:ext cx="2733441" cy="830997"/>
          </a:xfrm>
          <a:prstGeom prst="rect">
            <a:avLst/>
          </a:prstGeom>
        </p:spPr>
        <p:txBody>
          <a:bodyPr wrap="none">
            <a:spAutoFit/>
          </a:bodyPr>
          <a:lstStyle/>
          <a:p>
            <a:pPr algn="ctr"/>
            <a:r>
              <a:rPr lang="en-GB" b="0" dirty="0" smtClean="0">
                <a:solidFill>
                  <a:schemeClr val="tx1"/>
                </a:solidFill>
                <a:latin typeface="Arial" pitchFamily="34" charset="0"/>
                <a:cs typeface="Arial" pitchFamily="34" charset="0"/>
              </a:rPr>
              <a:t>Groups, Networks </a:t>
            </a:r>
          </a:p>
          <a:p>
            <a:pPr algn="ctr"/>
            <a:r>
              <a:rPr lang="en-GB" b="0" dirty="0" smtClean="0">
                <a:solidFill>
                  <a:schemeClr val="tx1"/>
                </a:solidFill>
                <a:latin typeface="Arial" pitchFamily="34" charset="0"/>
                <a:cs typeface="Arial" pitchFamily="34" charset="0"/>
              </a:rPr>
              <a:t>and the Collective</a:t>
            </a:r>
            <a:endParaRPr lang="en-US" b="0" dirty="0">
              <a:solidFill>
                <a:schemeClr val="tx1"/>
              </a:solidFill>
              <a:latin typeface="Arial" pitchFamily="34" charset="0"/>
              <a:cs typeface="Arial" pitchFamily="34" charset="0"/>
            </a:endParaRPr>
          </a:p>
        </p:txBody>
      </p:sp>
      <p:pic>
        <p:nvPicPr>
          <p:cNvPr id="11" name="Picture 10" descr="globe.png"/>
          <p:cNvPicPr>
            <a:picLocks noChangeAspect="1"/>
          </p:cNvPicPr>
          <p:nvPr/>
        </p:nvPicPr>
        <p:blipFill>
          <a:blip r:embed="rId4" cstate="print"/>
          <a:srcRect l="19271" t="21028" r="19971" b="19340"/>
          <a:stretch>
            <a:fillRect/>
          </a:stretch>
        </p:blipFill>
        <p:spPr>
          <a:xfrm>
            <a:off x="5586409" y="1743076"/>
            <a:ext cx="3443287" cy="3379522"/>
          </a:xfrm>
          <a:prstGeom prst="rect">
            <a:avLst/>
          </a:prstGeom>
        </p:spPr>
      </p:pic>
      <p:sp>
        <p:nvSpPr>
          <p:cNvPr id="12" name="Rectangle 11"/>
          <p:cNvSpPr/>
          <p:nvPr/>
        </p:nvSpPr>
        <p:spPr>
          <a:xfrm>
            <a:off x="231394" y="5484059"/>
            <a:ext cx="1487908" cy="830997"/>
          </a:xfrm>
          <a:prstGeom prst="rect">
            <a:avLst/>
          </a:prstGeom>
        </p:spPr>
        <p:txBody>
          <a:bodyPr wrap="none">
            <a:spAutoFit/>
          </a:bodyPr>
          <a:lstStyle/>
          <a:p>
            <a:pPr algn="ctr"/>
            <a:r>
              <a:rPr lang="en-GB" b="0" dirty="0" smtClean="0">
                <a:solidFill>
                  <a:schemeClr val="tx1"/>
                </a:solidFill>
                <a:latin typeface="Arial" pitchFamily="34" charset="0"/>
                <a:cs typeface="Arial" pitchFamily="34" charset="0"/>
              </a:rPr>
              <a:t>The </a:t>
            </a:r>
          </a:p>
          <a:p>
            <a:pPr algn="ctr"/>
            <a:r>
              <a:rPr lang="en-GB" b="0" dirty="0" smtClean="0">
                <a:solidFill>
                  <a:schemeClr val="tx1"/>
                </a:solidFill>
                <a:latin typeface="Arial" pitchFamily="34" charset="0"/>
                <a:cs typeface="Arial" pitchFamily="34" charset="0"/>
              </a:rPr>
              <a:t>Individual</a:t>
            </a:r>
            <a:endParaRPr lang="en-US" b="0" dirty="0">
              <a:solidFill>
                <a:schemeClr val="tx1"/>
              </a:solidFill>
              <a:latin typeface="Arial" pitchFamily="34" charset="0"/>
              <a:cs typeface="Arial" pitchFamily="34" charset="0"/>
            </a:endParaRPr>
          </a:p>
        </p:txBody>
      </p:sp>
      <p:sp>
        <p:nvSpPr>
          <p:cNvPr id="13" name="Rectangle 12"/>
          <p:cNvSpPr/>
          <p:nvPr/>
        </p:nvSpPr>
        <p:spPr>
          <a:xfrm>
            <a:off x="3003168" y="5484059"/>
            <a:ext cx="989373" cy="830997"/>
          </a:xfrm>
          <a:prstGeom prst="rect">
            <a:avLst/>
          </a:prstGeom>
        </p:spPr>
        <p:txBody>
          <a:bodyPr wrap="none">
            <a:spAutoFit/>
          </a:bodyPr>
          <a:lstStyle/>
          <a:p>
            <a:pPr algn="ctr"/>
            <a:r>
              <a:rPr lang="en-GB" b="0" dirty="0" smtClean="0">
                <a:solidFill>
                  <a:schemeClr val="tx1"/>
                </a:solidFill>
                <a:latin typeface="Arial" pitchFamily="34" charset="0"/>
                <a:cs typeface="Arial" pitchFamily="34" charset="0"/>
              </a:rPr>
              <a:t>Their</a:t>
            </a:r>
          </a:p>
          <a:p>
            <a:pPr algn="ctr"/>
            <a:r>
              <a:rPr lang="en-GB" b="0" dirty="0" smtClean="0">
                <a:solidFill>
                  <a:schemeClr val="tx1"/>
                </a:solidFill>
                <a:latin typeface="Arial" pitchFamily="34" charset="0"/>
                <a:cs typeface="Arial" pitchFamily="34" charset="0"/>
              </a:rPr>
              <a:t>Goals</a:t>
            </a:r>
            <a:endParaRPr lang="en-US" b="0" dirty="0">
              <a:solidFill>
                <a:schemeClr val="tx1"/>
              </a:solidFill>
              <a:latin typeface="Arial" pitchFamily="34" charset="0"/>
              <a:cs typeface="Arial" pitchFamily="34" charset="0"/>
            </a:endParaRPr>
          </a:p>
        </p:txBody>
      </p:sp>
      <p:sp>
        <p:nvSpPr>
          <p:cNvPr id="15" name="Oval 14"/>
          <p:cNvSpPr/>
          <p:nvPr/>
        </p:nvSpPr>
        <p:spPr bwMode="auto">
          <a:xfrm>
            <a:off x="3171821" y="1957387"/>
            <a:ext cx="514350" cy="3128962"/>
          </a:xfrm>
          <a:prstGeom prst="ellipse">
            <a:avLst/>
          </a:prstGeom>
          <a:solidFill>
            <a:srgbClr val="0070C0">
              <a:alpha val="5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pPr>
            <a:endParaRPr kumimoji="0" lang="en-US" sz="2400" b="1" i="0" u="none" strike="noStrike" cap="none" normalizeH="0" baseline="0" smtClean="0">
              <a:ln>
                <a:noFill/>
              </a:ln>
              <a:solidFill>
                <a:schemeClr val="hlink"/>
              </a:solidFill>
              <a:effectLst/>
              <a:latin typeface="Arial Black" pitchFamily="34" charset="0"/>
            </a:endParaRPr>
          </a:p>
        </p:txBody>
      </p:sp>
      <p:cxnSp>
        <p:nvCxnSpPr>
          <p:cNvPr id="17" name="Straight Connector 16"/>
          <p:cNvCxnSpPr/>
          <p:nvPr/>
        </p:nvCxnSpPr>
        <p:spPr bwMode="auto">
          <a:xfrm rot="5400000" flipH="1" flipV="1">
            <a:off x="4705272" y="1677350"/>
            <a:ext cx="29601" cy="2161300"/>
          </a:xfrm>
          <a:prstGeom prst="line">
            <a:avLst/>
          </a:prstGeom>
          <a:solidFill>
            <a:schemeClr val="accent1">
              <a:alpha val="50000"/>
            </a:schemeClr>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686171" y="3521868"/>
            <a:ext cx="2057400" cy="21431"/>
          </a:xfrm>
          <a:prstGeom prst="line">
            <a:avLst/>
          </a:prstGeom>
          <a:solidFill>
            <a:schemeClr val="accent1">
              <a:alpha val="50000"/>
            </a:schemeClr>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3639423" y="4256649"/>
            <a:ext cx="2175589" cy="15317"/>
          </a:xfrm>
          <a:prstGeom prst="line">
            <a:avLst/>
          </a:prstGeom>
          <a:solidFill>
            <a:schemeClr val="accent1">
              <a:alpha val="50000"/>
            </a:schemeClr>
          </a:solidFill>
          <a:ln w="9525" cap="flat" cmpd="sng" algn="ctr">
            <a:solidFill>
              <a:schemeClr val="tx1"/>
            </a:solidFill>
            <a:prstDash val="solid"/>
            <a:round/>
            <a:headEnd type="none" w="med" len="med"/>
            <a:tailEnd type="none" w="med" len="med"/>
          </a:ln>
          <a:effectLst/>
        </p:spPr>
      </p:cxnSp>
      <p:cxnSp>
        <p:nvCxnSpPr>
          <p:cNvPr id="26" name="Straight Connector 25"/>
          <p:cNvCxnSpPr>
            <a:endCxn id="6" idx="3"/>
          </p:cNvCxnSpPr>
          <p:nvPr/>
        </p:nvCxnSpPr>
        <p:spPr bwMode="auto">
          <a:xfrm rot="10800000" flipV="1">
            <a:off x="1333504" y="2786063"/>
            <a:ext cx="1881180" cy="647696"/>
          </a:xfrm>
          <a:prstGeom prst="line">
            <a:avLst/>
          </a:prstGeom>
          <a:solidFill>
            <a:schemeClr val="accent1">
              <a:alpha val="50000"/>
            </a:schemeClr>
          </a:solidFill>
          <a:ln w="9525" cap="flat" cmpd="sng" algn="ctr">
            <a:solidFill>
              <a:schemeClr val="tx1"/>
            </a:solidFill>
            <a:prstDash val="solid"/>
            <a:round/>
            <a:headEnd type="none" w="med" len="med"/>
            <a:tailEnd type="none" w="med" len="med"/>
          </a:ln>
          <a:effectLst/>
        </p:spPr>
      </p:cxnSp>
      <p:cxnSp>
        <p:nvCxnSpPr>
          <p:cNvPr id="28" name="Straight Connector 27"/>
          <p:cNvCxnSpPr>
            <a:stCxn id="15" idx="2"/>
            <a:endCxn id="6" idx="3"/>
          </p:cNvCxnSpPr>
          <p:nvPr/>
        </p:nvCxnSpPr>
        <p:spPr bwMode="auto">
          <a:xfrm rot="10800000">
            <a:off x="1333505" y="3433760"/>
            <a:ext cx="1838317" cy="88109"/>
          </a:xfrm>
          <a:prstGeom prst="line">
            <a:avLst/>
          </a:prstGeom>
          <a:solidFill>
            <a:schemeClr val="accent1">
              <a:alpha val="50000"/>
            </a:schemeClr>
          </a:solidFill>
          <a:ln w="9525" cap="flat" cmpd="sng" algn="ctr">
            <a:solidFill>
              <a:schemeClr val="tx1"/>
            </a:solidFill>
            <a:prstDash val="solid"/>
            <a:round/>
            <a:headEnd type="none" w="med" len="med"/>
            <a:tailEnd type="none" w="med" len="med"/>
          </a:ln>
          <a:effectLst/>
        </p:spPr>
      </p:cxnSp>
      <p:cxnSp>
        <p:nvCxnSpPr>
          <p:cNvPr id="30" name="Straight Connector 29"/>
          <p:cNvCxnSpPr>
            <a:endCxn id="6" idx="3"/>
          </p:cNvCxnSpPr>
          <p:nvPr/>
        </p:nvCxnSpPr>
        <p:spPr bwMode="auto">
          <a:xfrm rot="10800000">
            <a:off x="1333505" y="3433759"/>
            <a:ext cx="1852607" cy="838204"/>
          </a:xfrm>
          <a:prstGeom prst="line">
            <a:avLst/>
          </a:prstGeom>
          <a:solidFill>
            <a:schemeClr val="accent1">
              <a:alpha val="50000"/>
            </a:schemeClr>
          </a:solidFill>
          <a:ln w="9525" cap="flat" cmpd="sng" algn="ctr">
            <a:solidFill>
              <a:schemeClr val="tx1"/>
            </a:solidFill>
            <a:prstDash val="solid"/>
            <a:round/>
            <a:headEnd type="none" w="med" len="med"/>
            <a:tailEnd type="none" w="med" len="med"/>
          </a:ln>
          <a:effectLst/>
        </p:spPr>
      </p:cxnSp>
      <p:sp>
        <p:nvSpPr>
          <p:cNvPr id="32" name="TextBox 31"/>
          <p:cNvSpPr txBox="1"/>
          <p:nvPr/>
        </p:nvSpPr>
        <p:spPr>
          <a:xfrm>
            <a:off x="3786184" y="2714626"/>
            <a:ext cx="1739579" cy="1569660"/>
          </a:xfrm>
          <a:prstGeom prst="rect">
            <a:avLst/>
          </a:prstGeom>
          <a:noFill/>
        </p:spPr>
        <p:txBody>
          <a:bodyPr wrap="none" rtlCol="0">
            <a:spAutoFit/>
          </a:bodyPr>
          <a:lstStyle/>
          <a:p>
            <a:r>
              <a:rPr lang="en-GB" dirty="0" smtClean="0">
                <a:solidFill>
                  <a:schemeClr val="tx1"/>
                </a:solidFill>
                <a:latin typeface="Arial" pitchFamily="34" charset="0"/>
                <a:cs typeface="Arial" pitchFamily="34" charset="0"/>
              </a:rPr>
              <a:t>Consume</a:t>
            </a:r>
          </a:p>
          <a:p>
            <a:r>
              <a:rPr lang="en-GB" dirty="0" smtClean="0">
                <a:solidFill>
                  <a:schemeClr val="tx1"/>
                </a:solidFill>
                <a:latin typeface="Arial" pitchFamily="34" charset="0"/>
                <a:cs typeface="Arial" pitchFamily="34" charset="0"/>
              </a:rPr>
              <a:t>Connect</a:t>
            </a:r>
          </a:p>
          <a:p>
            <a:r>
              <a:rPr lang="en-GB" dirty="0" smtClean="0">
                <a:solidFill>
                  <a:schemeClr val="tx1"/>
                </a:solidFill>
                <a:latin typeface="Arial" pitchFamily="34" charset="0"/>
                <a:cs typeface="Arial" pitchFamily="34" charset="0"/>
              </a:rPr>
              <a:t>Create</a:t>
            </a:r>
          </a:p>
          <a:p>
            <a:r>
              <a:rPr lang="en-GB" dirty="0" smtClean="0">
                <a:solidFill>
                  <a:schemeClr val="tx1"/>
                </a:solidFill>
                <a:latin typeface="Arial" pitchFamily="34" charset="0"/>
                <a:cs typeface="Arial" pitchFamily="34" charset="0"/>
              </a:rPr>
              <a:t>Contribute</a:t>
            </a:r>
            <a:endParaRPr 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pic>
        <p:nvPicPr>
          <p:cNvPr id="32771" name="Picture 44" descr="G:\Documents\Pictures\64x64\apps\starthere.png"/>
          <p:cNvPicPr>
            <a:picLocks noChangeAspect="1" noChangeArrowheads="1"/>
          </p:cNvPicPr>
          <p:nvPr/>
        </p:nvPicPr>
        <p:blipFill>
          <a:blip r:embed="rId3" cstate="print"/>
          <a:srcRect/>
          <a:stretch>
            <a:fillRect/>
          </a:stretch>
        </p:blipFill>
        <p:spPr bwMode="auto">
          <a:xfrm>
            <a:off x="819150" y="161925"/>
            <a:ext cx="609600" cy="609600"/>
          </a:xfrm>
          <a:prstGeom prst="rect">
            <a:avLst/>
          </a:prstGeom>
          <a:noFill/>
          <a:ln w="9525">
            <a:noFill/>
            <a:miter lim="800000"/>
            <a:headEnd/>
            <a:tailEnd/>
          </a:ln>
        </p:spPr>
      </p:pic>
      <p:pic>
        <p:nvPicPr>
          <p:cNvPr id="117" name="Picture 4" descr="G:\Documents\Pictures\64x64\apps\personal.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2774" name="Picture 49" descr="G:\Documents\Pictures\64x64\apps\ksokoban.png"/>
          <p:cNvPicPr>
            <a:picLocks noChangeAspect="1" noChangeArrowheads="1"/>
          </p:cNvPicPr>
          <p:nvPr/>
        </p:nvPicPr>
        <p:blipFill>
          <a:blip r:embed="rId5"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FontTx/>
              <a:buChar char="•"/>
            </a:pPr>
            <a:endParaRPr lang="en-GB" altLang="en-GB">
              <a:solidFill>
                <a:schemeClr val="tx1"/>
              </a:solidFill>
            </a:endParaRPr>
          </a:p>
          <a:p>
            <a:pPr>
              <a:buFontTx/>
              <a:buChar char="•"/>
            </a:pPr>
            <a:endParaRPr lang="en-GB" altLang="en-GB">
              <a:solidFill>
                <a:schemeClr val="tx1"/>
              </a:solidFill>
            </a:endParaRPr>
          </a:p>
        </p:txBody>
      </p:sp>
      <p:sp>
        <p:nvSpPr>
          <p:cNvPr id="23555"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a:spcBef>
                <a:spcPct val="50000"/>
              </a:spcBef>
            </a:pPr>
            <a:endParaRPr lang="en-GB" altLang="en-GB" sz="1600" i="1">
              <a:solidFill>
                <a:schemeClr val="tx1"/>
              </a:solidFill>
              <a:latin typeface="Arial" charset="0"/>
            </a:endParaRPr>
          </a:p>
        </p:txBody>
      </p:sp>
      <p:sp>
        <p:nvSpPr>
          <p:cNvPr id="23556" name="Rectangle 9"/>
          <p:cNvSpPr>
            <a:spLocks noChangeArrowheads="1"/>
          </p:cNvSpPr>
          <p:nvPr/>
        </p:nvSpPr>
        <p:spPr bwMode="auto">
          <a:xfrm>
            <a:off x="4916" y="0"/>
            <a:ext cx="9139084" cy="990600"/>
          </a:xfrm>
          <a:prstGeom prst="rect">
            <a:avLst/>
          </a:prstGeom>
          <a:solidFill>
            <a:srgbClr val="003399"/>
          </a:solidFill>
          <a:ln w="9525">
            <a:noFill/>
            <a:miter lim="800000"/>
            <a:headEnd/>
            <a:tailEnd/>
          </a:ln>
        </p:spPr>
        <p:txBody>
          <a:bodyPr wrap="none" anchor="ctr"/>
          <a:lstStyle/>
          <a:p>
            <a:pPr>
              <a:buClrTx/>
              <a:buFontTx/>
              <a:buNone/>
            </a:pPr>
            <a:endParaRPr lang="en-GB" altLang="en-GB" sz="3200">
              <a:solidFill>
                <a:schemeClr val="bg1"/>
              </a:solidFill>
              <a:latin typeface="Arial" charset="0"/>
            </a:endParaRPr>
          </a:p>
        </p:txBody>
      </p:sp>
      <p:sp>
        <p:nvSpPr>
          <p:cNvPr id="23557" name="Text Box 20"/>
          <p:cNvSpPr txBox="1">
            <a:spLocks noChangeArrowheads="1"/>
          </p:cNvSpPr>
          <p:nvPr/>
        </p:nvSpPr>
        <p:spPr bwMode="auto">
          <a:xfrm>
            <a:off x="611188" y="188913"/>
            <a:ext cx="9290050" cy="519112"/>
          </a:xfrm>
          <a:prstGeom prst="rect">
            <a:avLst/>
          </a:prstGeom>
          <a:noFill/>
          <a:ln w="9525">
            <a:noFill/>
            <a:miter lim="800000"/>
            <a:headEnd/>
            <a:tailEnd/>
          </a:ln>
        </p:spPr>
        <p:txBody>
          <a:bodyPr>
            <a:spAutoFit/>
          </a:bodyPr>
          <a:lstStyle/>
          <a:p>
            <a:pPr>
              <a:buFont typeface="Wingdings" pitchFamily="2" charset="2"/>
              <a:buNone/>
            </a:pPr>
            <a:r>
              <a:rPr lang="en-GB" sz="2800" dirty="0" smtClean="0">
                <a:solidFill>
                  <a:schemeClr val="bg1"/>
                </a:solidFill>
                <a:latin typeface="Arial" charset="0"/>
              </a:rPr>
              <a:t>Paradigm shift</a:t>
            </a:r>
            <a:endParaRPr lang="en-GB" sz="2800" dirty="0">
              <a:solidFill>
                <a:schemeClr val="bg1"/>
              </a:solidFill>
              <a:latin typeface="Arial" charset="0"/>
            </a:endParaRPr>
          </a:p>
        </p:txBody>
      </p:sp>
      <p:pic>
        <p:nvPicPr>
          <p:cNvPr id="23558" name="Picture 7" descr="twitter-network.png"/>
          <p:cNvPicPr>
            <a:picLocks noChangeAspect="1"/>
          </p:cNvPicPr>
          <p:nvPr/>
        </p:nvPicPr>
        <p:blipFill>
          <a:blip r:embed="rId3"/>
          <a:srcRect/>
          <a:stretch>
            <a:fillRect/>
          </a:stretch>
        </p:blipFill>
        <p:spPr bwMode="auto">
          <a:xfrm>
            <a:off x="5692858" y="2149692"/>
            <a:ext cx="5749554" cy="5772490"/>
          </a:xfrm>
          <a:prstGeom prst="rect">
            <a:avLst/>
          </a:prstGeom>
          <a:noFill/>
          <a:ln w="9525">
            <a:noFill/>
            <a:miter lim="800000"/>
            <a:headEnd/>
            <a:tailEnd/>
          </a:ln>
        </p:spPr>
      </p:pic>
      <p:sp>
        <p:nvSpPr>
          <p:cNvPr id="8" name="Rectangle 19"/>
          <p:cNvSpPr>
            <a:spLocks noChangeArrowheads="1"/>
          </p:cNvSpPr>
          <p:nvPr/>
        </p:nvSpPr>
        <p:spPr bwMode="auto">
          <a:xfrm>
            <a:off x="76200" y="1042988"/>
            <a:ext cx="5498690" cy="6370975"/>
          </a:xfrm>
          <a:prstGeom prst="rect">
            <a:avLst/>
          </a:prstGeom>
          <a:noFill/>
          <a:ln w="9525" algn="ctr">
            <a:noFill/>
            <a:miter lim="800000"/>
            <a:headEnd/>
            <a:tailEnd/>
          </a:ln>
        </p:spPr>
        <p:txBody>
          <a:bodyPr wrap="square">
            <a:spAutoFit/>
          </a:bodyPr>
          <a:lstStyle/>
          <a:p>
            <a:r>
              <a:rPr lang="en-GB" b="0" dirty="0" smtClean="0">
                <a:solidFill>
                  <a:srgbClr val="FF6600"/>
                </a:solidFill>
              </a:rPr>
              <a:t>Paulson’s Law of Cooperative Freedom</a:t>
            </a:r>
            <a:r>
              <a:rPr lang="en-GB" b="0" dirty="0" smtClean="0">
                <a:solidFill>
                  <a:srgbClr val="333399"/>
                </a:solidFill>
              </a:rPr>
              <a:t> </a:t>
            </a:r>
          </a:p>
          <a:p>
            <a:endParaRPr lang="en-GB" i="1"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Freedom for learners to negotiate the place, time, pace, content of learning as well as the technology and the media </a:t>
            </a:r>
          </a:p>
          <a:p>
            <a:r>
              <a:rPr lang="en-GB" sz="1800" dirty="0" smtClean="0">
                <a:solidFill>
                  <a:srgbClr val="FF6600"/>
                </a:solidFill>
                <a:latin typeface="Arial" pitchFamily="34" charset="0"/>
                <a:cs typeface="Arial" pitchFamily="34" charset="0"/>
              </a:rPr>
              <a:t>Paulsen (1993)</a:t>
            </a:r>
          </a:p>
          <a:p>
            <a:endParaRPr lang="en-GB"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Freedom to negotiate the type of relationship with other learners and teacher</a:t>
            </a:r>
          </a:p>
          <a:p>
            <a:r>
              <a:rPr lang="en-GB" sz="1800" dirty="0" smtClean="0">
                <a:solidFill>
                  <a:srgbClr val="FF6600"/>
                </a:solidFill>
                <a:latin typeface="Arial" pitchFamily="34" charset="0"/>
                <a:cs typeface="Arial" pitchFamily="34" charset="0"/>
              </a:rPr>
              <a:t>Anderson (2006)    </a:t>
            </a: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3827"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3825"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3823"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3824"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3801"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3819"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3820"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3821"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3822"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3817"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3818"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3815"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3816"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3809"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3814"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4842"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29279" y="18124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2"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16" name="TextBox 115"/>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4842"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29279" y="18124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2"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sp>
        <p:nvSpPr>
          <p:cNvPr id="116" name="Oval 115"/>
          <p:cNvSpPr/>
          <p:nvPr/>
        </p:nvSpPr>
        <p:spPr bwMode="auto">
          <a:xfrm>
            <a:off x="1828800" y="406400"/>
            <a:ext cx="3933371" cy="2946400"/>
          </a:xfrm>
          <a:prstGeom prst="ellipse">
            <a:avLst/>
          </a:prstGeom>
          <a:solidFill>
            <a:schemeClr val="accent1">
              <a:lumMod val="20000"/>
              <a:lumOff val="80000"/>
              <a:alpha val="32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pPr>
            <a:endParaRPr kumimoji="0" lang="en-GB" sz="2400" b="1" i="0" u="none" strike="noStrike" cap="none" normalizeH="0" baseline="0" smtClean="0">
              <a:ln>
                <a:noFill/>
              </a:ln>
              <a:solidFill>
                <a:schemeClr val="hlink"/>
              </a:solidFill>
              <a:effectLst/>
              <a:latin typeface="Arial Black" pitchFamily="34" charset="0"/>
            </a:endParaRPr>
          </a:p>
        </p:txBody>
      </p:sp>
      <p:sp>
        <p:nvSpPr>
          <p:cNvPr id="119" name="TextBox 118"/>
          <p:cNvSpPr txBox="1"/>
          <p:nvPr/>
        </p:nvSpPr>
        <p:spPr>
          <a:xfrm>
            <a:off x="3149598" y="534853"/>
            <a:ext cx="1306288" cy="461665"/>
          </a:xfrm>
          <a:prstGeom prst="rect">
            <a:avLst/>
          </a:prstGeom>
          <a:noFill/>
        </p:spPr>
        <p:txBody>
          <a:bodyPr wrap="square" rtlCol="0">
            <a:spAutoFit/>
          </a:bodyPr>
          <a:lstStyle/>
          <a:p>
            <a:r>
              <a:rPr lang="en-GB" dirty="0" smtClean="0">
                <a:solidFill>
                  <a:schemeClr val="tx1"/>
                </a:solidFill>
                <a:latin typeface="Arial" pitchFamily="34" charset="0"/>
                <a:cs typeface="Arial" pitchFamily="34" charset="0"/>
              </a:rPr>
              <a:t>GROUP</a:t>
            </a:r>
            <a:endParaRPr lang="en-GB"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4842"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29279" y="18124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2"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sp>
        <p:nvSpPr>
          <p:cNvPr id="116" name="Oval 115"/>
          <p:cNvSpPr/>
          <p:nvPr/>
        </p:nvSpPr>
        <p:spPr bwMode="auto">
          <a:xfrm>
            <a:off x="1828800" y="406400"/>
            <a:ext cx="3933371" cy="2946400"/>
          </a:xfrm>
          <a:prstGeom prst="ellipse">
            <a:avLst/>
          </a:prstGeom>
          <a:solidFill>
            <a:schemeClr val="accent1">
              <a:lumMod val="20000"/>
              <a:lumOff val="80000"/>
              <a:alpha val="32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pPr>
            <a:endParaRPr kumimoji="0" lang="en-GB" sz="2400" b="1" i="0" u="none" strike="noStrike" cap="none" normalizeH="0" baseline="0" smtClean="0">
              <a:ln>
                <a:noFill/>
              </a:ln>
              <a:solidFill>
                <a:schemeClr val="hlink"/>
              </a:solidFill>
              <a:effectLst/>
              <a:latin typeface="Arial Black" pitchFamily="34" charset="0"/>
            </a:endParaRPr>
          </a:p>
        </p:txBody>
      </p:sp>
      <p:sp>
        <p:nvSpPr>
          <p:cNvPr id="119" name="TextBox 118"/>
          <p:cNvSpPr txBox="1"/>
          <p:nvPr/>
        </p:nvSpPr>
        <p:spPr>
          <a:xfrm>
            <a:off x="3149598" y="534853"/>
            <a:ext cx="1306288" cy="461665"/>
          </a:xfrm>
          <a:prstGeom prst="rect">
            <a:avLst/>
          </a:prstGeom>
          <a:noFill/>
        </p:spPr>
        <p:txBody>
          <a:bodyPr wrap="square" rtlCol="0">
            <a:spAutoFit/>
          </a:bodyPr>
          <a:lstStyle/>
          <a:p>
            <a:r>
              <a:rPr lang="en-GB" dirty="0" smtClean="0">
                <a:solidFill>
                  <a:schemeClr val="tx1"/>
                </a:solidFill>
                <a:latin typeface="Arial" pitchFamily="34" charset="0"/>
                <a:cs typeface="Arial" pitchFamily="34" charset="0"/>
              </a:rPr>
              <a:t>GROUP</a:t>
            </a:r>
            <a:endParaRPr lang="en-GB" dirty="0">
              <a:solidFill>
                <a:schemeClr val="tx1"/>
              </a:solidFill>
              <a:latin typeface="Arial" pitchFamily="34" charset="0"/>
              <a:cs typeface="Arial" pitchFamily="34" charset="0"/>
            </a:endParaRPr>
          </a:p>
        </p:txBody>
      </p:sp>
      <p:sp>
        <p:nvSpPr>
          <p:cNvPr id="120" name="Oval 119"/>
          <p:cNvSpPr/>
          <p:nvPr/>
        </p:nvSpPr>
        <p:spPr bwMode="auto">
          <a:xfrm>
            <a:off x="1538514" y="399143"/>
            <a:ext cx="6894286" cy="2946400"/>
          </a:xfrm>
          <a:prstGeom prst="ellipse">
            <a:avLst/>
          </a:prstGeom>
          <a:solidFill>
            <a:schemeClr val="accent1">
              <a:lumMod val="20000"/>
              <a:lumOff val="80000"/>
              <a:alpha val="32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pPr>
            <a:endParaRPr kumimoji="0" lang="en-GB" sz="2400" b="1" i="0" u="none" strike="noStrike" cap="none" normalizeH="0" baseline="0" smtClean="0">
              <a:ln>
                <a:noFill/>
              </a:ln>
              <a:solidFill>
                <a:schemeClr val="hlink"/>
              </a:solidFill>
              <a:effectLst/>
              <a:latin typeface="Arial Black" pitchFamily="34" charset="0"/>
            </a:endParaRPr>
          </a:p>
        </p:txBody>
      </p:sp>
      <p:sp>
        <p:nvSpPr>
          <p:cNvPr id="121" name="TextBox 120"/>
          <p:cNvSpPr txBox="1"/>
          <p:nvPr/>
        </p:nvSpPr>
        <p:spPr>
          <a:xfrm>
            <a:off x="5188853" y="556626"/>
            <a:ext cx="1778003" cy="461665"/>
          </a:xfrm>
          <a:prstGeom prst="rect">
            <a:avLst/>
          </a:prstGeom>
          <a:noFill/>
        </p:spPr>
        <p:txBody>
          <a:bodyPr wrap="square" rtlCol="0">
            <a:spAutoFit/>
          </a:bodyPr>
          <a:lstStyle/>
          <a:p>
            <a:r>
              <a:rPr lang="en-GB" dirty="0" smtClean="0">
                <a:solidFill>
                  <a:schemeClr val="tx1"/>
                </a:solidFill>
                <a:latin typeface="Arial" pitchFamily="34" charset="0"/>
                <a:cs typeface="Arial" pitchFamily="34" charset="0"/>
              </a:rPr>
              <a:t>NETWORK</a:t>
            </a:r>
            <a:endParaRPr lang="en-GB"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4842"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29279" y="18124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2"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sp>
        <p:nvSpPr>
          <p:cNvPr id="116" name="Oval 115"/>
          <p:cNvSpPr/>
          <p:nvPr/>
        </p:nvSpPr>
        <p:spPr bwMode="auto">
          <a:xfrm>
            <a:off x="1828800" y="406400"/>
            <a:ext cx="3933371" cy="2946400"/>
          </a:xfrm>
          <a:prstGeom prst="ellipse">
            <a:avLst/>
          </a:prstGeom>
          <a:solidFill>
            <a:schemeClr val="accent1">
              <a:lumMod val="20000"/>
              <a:lumOff val="80000"/>
              <a:alpha val="32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pPr>
            <a:endParaRPr kumimoji="0" lang="en-GB" sz="2400" b="1" i="0" u="none" strike="noStrike" cap="none" normalizeH="0" baseline="0" smtClean="0">
              <a:ln>
                <a:noFill/>
              </a:ln>
              <a:solidFill>
                <a:schemeClr val="hlink"/>
              </a:solidFill>
              <a:effectLst/>
              <a:latin typeface="Arial Black" pitchFamily="34" charset="0"/>
            </a:endParaRPr>
          </a:p>
        </p:txBody>
      </p:sp>
      <p:sp>
        <p:nvSpPr>
          <p:cNvPr id="119" name="TextBox 118"/>
          <p:cNvSpPr txBox="1"/>
          <p:nvPr/>
        </p:nvSpPr>
        <p:spPr>
          <a:xfrm>
            <a:off x="3149598" y="534853"/>
            <a:ext cx="1306288" cy="461665"/>
          </a:xfrm>
          <a:prstGeom prst="rect">
            <a:avLst/>
          </a:prstGeom>
          <a:noFill/>
        </p:spPr>
        <p:txBody>
          <a:bodyPr wrap="square" rtlCol="0">
            <a:spAutoFit/>
          </a:bodyPr>
          <a:lstStyle/>
          <a:p>
            <a:r>
              <a:rPr lang="en-GB" dirty="0" smtClean="0">
                <a:solidFill>
                  <a:schemeClr val="tx1"/>
                </a:solidFill>
                <a:latin typeface="Arial" pitchFamily="34" charset="0"/>
                <a:cs typeface="Arial" pitchFamily="34" charset="0"/>
              </a:rPr>
              <a:t>GROUP</a:t>
            </a:r>
            <a:endParaRPr lang="en-GB" dirty="0">
              <a:solidFill>
                <a:schemeClr val="tx1"/>
              </a:solidFill>
              <a:latin typeface="Arial" pitchFamily="34" charset="0"/>
              <a:cs typeface="Arial" pitchFamily="34" charset="0"/>
            </a:endParaRPr>
          </a:p>
        </p:txBody>
      </p:sp>
      <p:sp>
        <p:nvSpPr>
          <p:cNvPr id="120" name="Oval 119"/>
          <p:cNvSpPr/>
          <p:nvPr/>
        </p:nvSpPr>
        <p:spPr bwMode="auto">
          <a:xfrm>
            <a:off x="1538514" y="399143"/>
            <a:ext cx="6894286" cy="2946400"/>
          </a:xfrm>
          <a:prstGeom prst="ellipse">
            <a:avLst/>
          </a:prstGeom>
          <a:solidFill>
            <a:schemeClr val="accent1">
              <a:lumMod val="20000"/>
              <a:lumOff val="80000"/>
              <a:alpha val="32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pPr>
            <a:endParaRPr kumimoji="0" lang="en-GB" sz="2400" b="1" i="0" u="none" strike="noStrike" cap="none" normalizeH="0" baseline="0" smtClean="0">
              <a:ln>
                <a:noFill/>
              </a:ln>
              <a:solidFill>
                <a:schemeClr val="hlink"/>
              </a:solidFill>
              <a:effectLst/>
              <a:latin typeface="Arial Black" pitchFamily="34" charset="0"/>
            </a:endParaRPr>
          </a:p>
        </p:txBody>
      </p:sp>
      <p:sp>
        <p:nvSpPr>
          <p:cNvPr id="121" name="TextBox 120"/>
          <p:cNvSpPr txBox="1"/>
          <p:nvPr/>
        </p:nvSpPr>
        <p:spPr>
          <a:xfrm>
            <a:off x="5188853" y="556626"/>
            <a:ext cx="1778003" cy="461665"/>
          </a:xfrm>
          <a:prstGeom prst="rect">
            <a:avLst/>
          </a:prstGeom>
          <a:noFill/>
        </p:spPr>
        <p:txBody>
          <a:bodyPr wrap="square" rtlCol="0">
            <a:spAutoFit/>
          </a:bodyPr>
          <a:lstStyle/>
          <a:p>
            <a:r>
              <a:rPr lang="en-GB" dirty="0" smtClean="0">
                <a:solidFill>
                  <a:schemeClr val="tx1"/>
                </a:solidFill>
                <a:latin typeface="Arial" pitchFamily="34" charset="0"/>
                <a:cs typeface="Arial" pitchFamily="34" charset="0"/>
              </a:rPr>
              <a:t>NETWORK</a:t>
            </a:r>
            <a:endParaRPr lang="en-GB" dirty="0">
              <a:solidFill>
                <a:schemeClr val="tx1"/>
              </a:solidFill>
              <a:latin typeface="Arial" pitchFamily="34" charset="0"/>
              <a:cs typeface="Arial" pitchFamily="34" charset="0"/>
            </a:endParaRPr>
          </a:p>
        </p:txBody>
      </p:sp>
      <p:sp>
        <p:nvSpPr>
          <p:cNvPr id="122" name="Oval 121"/>
          <p:cNvSpPr/>
          <p:nvPr/>
        </p:nvSpPr>
        <p:spPr bwMode="auto">
          <a:xfrm>
            <a:off x="1342578" y="319318"/>
            <a:ext cx="6894286" cy="6154054"/>
          </a:xfrm>
          <a:prstGeom prst="ellipse">
            <a:avLst/>
          </a:prstGeom>
          <a:solidFill>
            <a:schemeClr val="accent1">
              <a:lumMod val="20000"/>
              <a:lumOff val="80000"/>
              <a:alpha val="32000"/>
            </a:schemeClr>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pPr>
            <a:endParaRPr kumimoji="0" lang="en-GB" sz="2400" b="1" i="0" u="none" strike="noStrike" cap="none" normalizeH="0" baseline="0" smtClean="0">
              <a:ln>
                <a:noFill/>
              </a:ln>
              <a:solidFill>
                <a:schemeClr val="hlink"/>
              </a:solidFill>
              <a:effectLst/>
              <a:latin typeface="Arial Black" pitchFamily="34" charset="0"/>
            </a:endParaRPr>
          </a:p>
        </p:txBody>
      </p:sp>
      <p:sp>
        <p:nvSpPr>
          <p:cNvPr id="124" name="TextBox 123"/>
          <p:cNvSpPr txBox="1"/>
          <p:nvPr/>
        </p:nvSpPr>
        <p:spPr>
          <a:xfrm>
            <a:off x="3715656" y="6021254"/>
            <a:ext cx="2119090" cy="461665"/>
          </a:xfrm>
          <a:prstGeom prst="rect">
            <a:avLst/>
          </a:prstGeom>
          <a:noFill/>
        </p:spPr>
        <p:txBody>
          <a:bodyPr wrap="square" rtlCol="0">
            <a:spAutoFit/>
          </a:bodyPr>
          <a:lstStyle/>
          <a:p>
            <a:r>
              <a:rPr lang="en-GB" dirty="0" smtClean="0">
                <a:solidFill>
                  <a:schemeClr val="tx1"/>
                </a:solidFill>
                <a:latin typeface="Arial" pitchFamily="34" charset="0"/>
                <a:cs typeface="Arial" pitchFamily="34" charset="0"/>
              </a:rPr>
              <a:t>COLLECTIVE</a:t>
            </a:r>
            <a:endParaRPr lang="en-GB"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4842"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43793" y="17108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2"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grpSp>
        <p:nvGrpSpPr>
          <p:cNvPr id="27" name="Group 118"/>
          <p:cNvGrpSpPr>
            <a:grpSpLocks/>
          </p:cNvGrpSpPr>
          <p:nvPr/>
        </p:nvGrpSpPr>
        <p:grpSpPr bwMode="auto">
          <a:xfrm>
            <a:off x="2624364" y="2962275"/>
            <a:ext cx="5086350" cy="2295525"/>
            <a:chOff x="2609850" y="2962275"/>
            <a:chExt cx="5086349" cy="2295525"/>
          </a:xfrm>
          <a:solidFill>
            <a:srgbClr val="92D050"/>
          </a:solidFill>
        </p:grpSpPr>
        <p:grpSp>
          <p:nvGrpSpPr>
            <p:cNvPr id="29" name="Group 109"/>
            <p:cNvGrpSpPr>
              <a:grpSpLocks/>
            </p:cNvGrpSpPr>
            <p:nvPr/>
          </p:nvGrpSpPr>
          <p:grpSpPr bwMode="auto">
            <a:xfrm>
              <a:off x="2609850" y="2962275"/>
              <a:ext cx="4552951" cy="2295525"/>
              <a:chOff x="2609850" y="2962275"/>
              <a:chExt cx="4552951" cy="2295525"/>
            </a:xfrm>
            <a:grpFill/>
          </p:grpSpPr>
          <p:cxnSp>
            <p:nvCxnSpPr>
              <p:cNvPr id="121" name="Straight Arrow Connector 87"/>
              <p:cNvCxnSpPr>
                <a:cxnSpLocks noChangeShapeType="1"/>
              </p:cNvCxnSpPr>
              <p:nvPr/>
            </p:nvCxnSpPr>
            <p:spPr bwMode="auto">
              <a:xfrm rot="5400000" flipH="1" flipV="1">
                <a:off x="4322933" y="3525091"/>
                <a:ext cx="983333" cy="67252"/>
              </a:xfrm>
              <a:prstGeom prst="straightConnector1">
                <a:avLst/>
              </a:prstGeom>
              <a:grpFill/>
              <a:ln w="22225" algn="ctr">
                <a:solidFill>
                  <a:srgbClr val="92D050"/>
                </a:solidFill>
                <a:round/>
                <a:headEnd/>
                <a:tailEnd type="arrow" w="med" len="med"/>
              </a:ln>
            </p:spPr>
          </p:cxnSp>
          <p:cxnSp>
            <p:nvCxnSpPr>
              <p:cNvPr id="122" name="Straight Arrow Connector 89"/>
              <p:cNvCxnSpPr>
                <a:cxnSpLocks noChangeShapeType="1"/>
              </p:cNvCxnSpPr>
              <p:nvPr/>
            </p:nvCxnSpPr>
            <p:spPr bwMode="auto">
              <a:xfrm rot="5400000" flipH="1" flipV="1">
                <a:off x="3729037" y="3062288"/>
                <a:ext cx="981076" cy="914400"/>
              </a:xfrm>
              <a:prstGeom prst="straightConnector1">
                <a:avLst/>
              </a:prstGeom>
              <a:grpFill/>
              <a:ln w="22225" algn="ctr">
                <a:solidFill>
                  <a:srgbClr val="92D050"/>
                </a:solidFill>
                <a:round/>
                <a:headEnd/>
                <a:tailEnd type="arrow" w="med" len="med"/>
              </a:ln>
            </p:spPr>
          </p:cxnSp>
          <p:cxnSp>
            <p:nvCxnSpPr>
              <p:cNvPr id="124" name="Straight Arrow Connector 91"/>
              <p:cNvCxnSpPr>
                <a:cxnSpLocks noChangeShapeType="1"/>
              </p:cNvCxnSpPr>
              <p:nvPr/>
            </p:nvCxnSpPr>
            <p:spPr bwMode="auto">
              <a:xfrm flipV="1">
                <a:off x="2609850" y="2962275"/>
                <a:ext cx="2019300" cy="1057275"/>
              </a:xfrm>
              <a:prstGeom prst="straightConnector1">
                <a:avLst/>
              </a:prstGeom>
              <a:grpFill/>
              <a:ln w="22225" algn="ctr">
                <a:solidFill>
                  <a:srgbClr val="92D050"/>
                </a:solidFill>
                <a:round/>
                <a:headEnd/>
                <a:tailEnd type="arrow" w="med" len="med"/>
              </a:ln>
            </p:spPr>
          </p:cxnSp>
          <p:cxnSp>
            <p:nvCxnSpPr>
              <p:cNvPr id="125" name="Straight Arrow Connector 93"/>
              <p:cNvCxnSpPr>
                <a:cxnSpLocks noChangeShapeType="1"/>
              </p:cNvCxnSpPr>
              <p:nvPr/>
            </p:nvCxnSpPr>
            <p:spPr bwMode="auto">
              <a:xfrm rot="10800000">
                <a:off x="5010151" y="3019425"/>
                <a:ext cx="1133475" cy="1066800"/>
              </a:xfrm>
              <a:prstGeom prst="straightConnector1">
                <a:avLst/>
              </a:prstGeom>
              <a:grpFill/>
              <a:ln w="22225" algn="ctr">
                <a:solidFill>
                  <a:srgbClr val="92D050"/>
                </a:solidFill>
                <a:round/>
                <a:headEnd/>
                <a:tailEnd type="arrow" w="med" len="med"/>
              </a:ln>
            </p:spPr>
          </p:cxnSp>
          <p:cxnSp>
            <p:nvCxnSpPr>
              <p:cNvPr id="126" name="Straight Arrow Connector 95"/>
              <p:cNvCxnSpPr>
                <a:cxnSpLocks noChangeShapeType="1"/>
              </p:cNvCxnSpPr>
              <p:nvPr/>
            </p:nvCxnSpPr>
            <p:spPr bwMode="auto">
              <a:xfrm rot="10800000">
                <a:off x="5133976" y="3000376"/>
                <a:ext cx="2028825" cy="1057275"/>
              </a:xfrm>
              <a:prstGeom prst="straightConnector1">
                <a:avLst/>
              </a:prstGeom>
              <a:grpFill/>
              <a:ln w="22225" algn="ctr">
                <a:solidFill>
                  <a:srgbClr val="92D050"/>
                </a:solidFill>
                <a:round/>
                <a:headEnd/>
                <a:tailEnd type="arrow" w="med" len="med"/>
              </a:ln>
            </p:spPr>
          </p:cxnSp>
          <p:cxnSp>
            <p:nvCxnSpPr>
              <p:cNvPr id="127" name="Straight Arrow Connector 101"/>
              <p:cNvCxnSpPr>
                <a:cxnSpLocks noChangeShapeType="1"/>
              </p:cNvCxnSpPr>
              <p:nvPr/>
            </p:nvCxnSpPr>
            <p:spPr bwMode="auto">
              <a:xfrm rot="16200000" flipV="1">
                <a:off x="4538663" y="3452813"/>
                <a:ext cx="2200275" cy="1409700"/>
              </a:xfrm>
              <a:prstGeom prst="straightConnector1">
                <a:avLst/>
              </a:prstGeom>
              <a:grpFill/>
              <a:ln w="22225" algn="ctr">
                <a:solidFill>
                  <a:srgbClr val="92D050"/>
                </a:solidFill>
                <a:round/>
                <a:headEnd/>
                <a:tailEnd type="arrow" w="med" len="med"/>
              </a:ln>
            </p:spPr>
          </p:cxnSp>
          <p:cxnSp>
            <p:nvCxnSpPr>
              <p:cNvPr id="129" name="Straight Arrow Connector 103"/>
              <p:cNvCxnSpPr>
                <a:cxnSpLocks noChangeShapeType="1"/>
              </p:cNvCxnSpPr>
              <p:nvPr/>
            </p:nvCxnSpPr>
            <p:spPr bwMode="auto">
              <a:xfrm rot="16200000" flipV="1">
                <a:off x="4148138" y="3795713"/>
                <a:ext cx="2066925" cy="590550"/>
              </a:xfrm>
              <a:prstGeom prst="straightConnector1">
                <a:avLst/>
              </a:prstGeom>
              <a:grpFill/>
              <a:ln w="22225" algn="ctr">
                <a:solidFill>
                  <a:srgbClr val="92D050"/>
                </a:solidFill>
                <a:round/>
                <a:headEnd/>
                <a:tailEnd type="arrow" w="med" len="med"/>
              </a:ln>
            </p:spPr>
          </p:cxnSp>
          <p:cxnSp>
            <p:nvCxnSpPr>
              <p:cNvPr id="130" name="Straight Arrow Connector 105"/>
              <p:cNvCxnSpPr>
                <a:cxnSpLocks noChangeShapeType="1"/>
              </p:cNvCxnSpPr>
              <p:nvPr/>
            </p:nvCxnSpPr>
            <p:spPr bwMode="auto">
              <a:xfrm rot="5400000" flipH="1" flipV="1">
                <a:off x="3414712" y="3748088"/>
                <a:ext cx="2057400" cy="676275"/>
              </a:xfrm>
              <a:prstGeom prst="straightConnector1">
                <a:avLst/>
              </a:prstGeom>
              <a:grpFill/>
              <a:ln w="22225" algn="ctr">
                <a:solidFill>
                  <a:srgbClr val="92D050"/>
                </a:solidFill>
                <a:round/>
                <a:headEnd/>
                <a:tailEnd type="arrow" w="med" len="med"/>
              </a:ln>
            </p:spPr>
          </p:cxnSp>
          <p:cxnSp>
            <p:nvCxnSpPr>
              <p:cNvPr id="131" name="Straight Arrow Connector 107"/>
              <p:cNvCxnSpPr>
                <a:cxnSpLocks noChangeShapeType="1"/>
              </p:cNvCxnSpPr>
              <p:nvPr/>
            </p:nvCxnSpPr>
            <p:spPr bwMode="auto">
              <a:xfrm rot="5400000" flipH="1" flipV="1">
                <a:off x="2914650" y="3390900"/>
                <a:ext cx="2133600" cy="1485900"/>
              </a:xfrm>
              <a:prstGeom prst="straightConnector1">
                <a:avLst/>
              </a:prstGeom>
              <a:grpFill/>
              <a:ln w="22225" algn="ctr">
                <a:solidFill>
                  <a:srgbClr val="92D050"/>
                </a:solidFill>
                <a:round/>
                <a:headEnd/>
                <a:tailEnd type="arrow" w="med" len="med"/>
              </a:ln>
            </p:spPr>
          </p:cxnSp>
        </p:grpSp>
        <p:sp>
          <p:nvSpPr>
            <p:cNvPr id="120" name="TextBox 119"/>
            <p:cNvSpPr txBox="1"/>
            <p:nvPr/>
          </p:nvSpPr>
          <p:spPr>
            <a:xfrm>
              <a:off x="6476999" y="3609975"/>
              <a:ext cx="1219200" cy="307975"/>
            </a:xfrm>
            <a:prstGeom prst="rect">
              <a:avLst/>
            </a:prstGeom>
            <a:noFill/>
            <a:ln w="22225">
              <a:solidFill>
                <a:schemeClr val="accent3"/>
              </a:solidFill>
            </a:ln>
          </p:spPr>
          <p:txBody>
            <a:bodyPr>
              <a:spAutoFit/>
            </a:bodyPr>
            <a:lstStyle/>
            <a:p>
              <a:pPr eaLnBrk="0" hangingPunct="0">
                <a:buClr>
                  <a:srgbClr val="FF6600"/>
                </a:buClr>
                <a:buFont typeface="Wingdings" pitchFamily="2" charset="2"/>
                <a:buNone/>
                <a:defRPr/>
              </a:pPr>
              <a:r>
                <a:rPr lang="en-GB" sz="1400" dirty="0">
                  <a:solidFill>
                    <a:srgbClr val="92D050"/>
                  </a:solidFill>
                </a:rPr>
                <a:t>CONSUME</a:t>
              </a:r>
            </a:p>
          </p:txBody>
        </p:sp>
      </p:grpSp>
      <p:cxnSp>
        <p:nvCxnSpPr>
          <p:cNvPr id="133" name="Straight Arrow Connector 132"/>
          <p:cNvCxnSpPr/>
          <p:nvPr/>
        </p:nvCxnSpPr>
        <p:spPr bwMode="auto">
          <a:xfrm rot="10800000" flipV="1">
            <a:off x="5268686" y="2090056"/>
            <a:ext cx="537028" cy="261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4" name="Straight Arrow Connector 133"/>
          <p:cNvCxnSpPr/>
          <p:nvPr/>
        </p:nvCxnSpPr>
        <p:spPr bwMode="auto">
          <a:xfrm rot="16200000" flipH="1">
            <a:off x="4133510" y="1869280"/>
            <a:ext cx="289150" cy="544286"/>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6" name="Straight Arrow Connector 135"/>
          <p:cNvCxnSpPr>
            <a:stCxn id="78" idx="3"/>
          </p:cNvCxnSpPr>
          <p:nvPr/>
        </p:nvCxnSpPr>
        <p:spPr bwMode="auto">
          <a:xfrm flipH="1">
            <a:off x="5275943" y="2797409"/>
            <a:ext cx="1399919" cy="5464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8" name="Straight Arrow Connector 137"/>
          <p:cNvCxnSpPr/>
          <p:nvPr/>
        </p:nvCxnSpPr>
        <p:spPr bwMode="auto">
          <a:xfrm>
            <a:off x="3062514" y="2786743"/>
            <a:ext cx="1240972" cy="65313"/>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40" name="Straight Arrow Connector 139"/>
          <p:cNvCxnSpPr/>
          <p:nvPr/>
        </p:nvCxnSpPr>
        <p:spPr bwMode="auto">
          <a:xfrm rot="16200000" flipH="1">
            <a:off x="4709887" y="1966684"/>
            <a:ext cx="312055" cy="7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4842"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43793" y="17108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2"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grpSp>
        <p:nvGrpSpPr>
          <p:cNvPr id="27" name="Group 118"/>
          <p:cNvGrpSpPr>
            <a:grpSpLocks/>
          </p:cNvGrpSpPr>
          <p:nvPr/>
        </p:nvGrpSpPr>
        <p:grpSpPr bwMode="auto">
          <a:xfrm>
            <a:off x="2624364" y="2962275"/>
            <a:ext cx="5086350" cy="2295525"/>
            <a:chOff x="2609850" y="2962275"/>
            <a:chExt cx="5086349" cy="2295525"/>
          </a:xfrm>
          <a:solidFill>
            <a:srgbClr val="92D050"/>
          </a:solidFill>
        </p:grpSpPr>
        <p:grpSp>
          <p:nvGrpSpPr>
            <p:cNvPr id="29" name="Group 109"/>
            <p:cNvGrpSpPr>
              <a:grpSpLocks/>
            </p:cNvGrpSpPr>
            <p:nvPr/>
          </p:nvGrpSpPr>
          <p:grpSpPr bwMode="auto">
            <a:xfrm>
              <a:off x="2609850" y="2962275"/>
              <a:ext cx="4552951" cy="2295525"/>
              <a:chOff x="2609850" y="2962275"/>
              <a:chExt cx="4552951" cy="2295525"/>
            </a:xfrm>
            <a:grpFill/>
          </p:grpSpPr>
          <p:cxnSp>
            <p:nvCxnSpPr>
              <p:cNvPr id="121" name="Straight Arrow Connector 87"/>
              <p:cNvCxnSpPr>
                <a:cxnSpLocks noChangeShapeType="1"/>
              </p:cNvCxnSpPr>
              <p:nvPr/>
            </p:nvCxnSpPr>
            <p:spPr bwMode="auto">
              <a:xfrm rot="5400000" flipH="1" flipV="1">
                <a:off x="4322933" y="3525091"/>
                <a:ext cx="983333" cy="67252"/>
              </a:xfrm>
              <a:prstGeom prst="straightConnector1">
                <a:avLst/>
              </a:prstGeom>
              <a:grpFill/>
              <a:ln w="22225" algn="ctr">
                <a:solidFill>
                  <a:srgbClr val="92D050"/>
                </a:solidFill>
                <a:round/>
                <a:headEnd/>
                <a:tailEnd type="arrow" w="med" len="med"/>
              </a:ln>
            </p:spPr>
          </p:cxnSp>
          <p:cxnSp>
            <p:nvCxnSpPr>
              <p:cNvPr id="122" name="Straight Arrow Connector 89"/>
              <p:cNvCxnSpPr>
                <a:cxnSpLocks noChangeShapeType="1"/>
              </p:cNvCxnSpPr>
              <p:nvPr/>
            </p:nvCxnSpPr>
            <p:spPr bwMode="auto">
              <a:xfrm rot="5400000" flipH="1" flipV="1">
                <a:off x="3729037" y="3062288"/>
                <a:ext cx="981076" cy="914400"/>
              </a:xfrm>
              <a:prstGeom prst="straightConnector1">
                <a:avLst/>
              </a:prstGeom>
              <a:grpFill/>
              <a:ln w="22225" algn="ctr">
                <a:solidFill>
                  <a:srgbClr val="92D050"/>
                </a:solidFill>
                <a:round/>
                <a:headEnd/>
                <a:tailEnd type="arrow" w="med" len="med"/>
              </a:ln>
            </p:spPr>
          </p:cxnSp>
          <p:cxnSp>
            <p:nvCxnSpPr>
              <p:cNvPr id="124" name="Straight Arrow Connector 91"/>
              <p:cNvCxnSpPr>
                <a:cxnSpLocks noChangeShapeType="1"/>
              </p:cNvCxnSpPr>
              <p:nvPr/>
            </p:nvCxnSpPr>
            <p:spPr bwMode="auto">
              <a:xfrm flipV="1">
                <a:off x="2609850" y="2962275"/>
                <a:ext cx="2019300" cy="1057275"/>
              </a:xfrm>
              <a:prstGeom prst="straightConnector1">
                <a:avLst/>
              </a:prstGeom>
              <a:grpFill/>
              <a:ln w="22225" algn="ctr">
                <a:solidFill>
                  <a:srgbClr val="92D050"/>
                </a:solidFill>
                <a:round/>
                <a:headEnd/>
                <a:tailEnd type="arrow" w="med" len="med"/>
              </a:ln>
            </p:spPr>
          </p:cxnSp>
          <p:cxnSp>
            <p:nvCxnSpPr>
              <p:cNvPr id="125" name="Straight Arrow Connector 93"/>
              <p:cNvCxnSpPr>
                <a:cxnSpLocks noChangeShapeType="1"/>
              </p:cNvCxnSpPr>
              <p:nvPr/>
            </p:nvCxnSpPr>
            <p:spPr bwMode="auto">
              <a:xfrm rot="10800000">
                <a:off x="5010151" y="3019425"/>
                <a:ext cx="1133475" cy="1066800"/>
              </a:xfrm>
              <a:prstGeom prst="straightConnector1">
                <a:avLst/>
              </a:prstGeom>
              <a:grpFill/>
              <a:ln w="22225" algn="ctr">
                <a:solidFill>
                  <a:srgbClr val="92D050"/>
                </a:solidFill>
                <a:round/>
                <a:headEnd/>
                <a:tailEnd type="arrow" w="med" len="med"/>
              </a:ln>
            </p:spPr>
          </p:cxnSp>
          <p:cxnSp>
            <p:nvCxnSpPr>
              <p:cNvPr id="126" name="Straight Arrow Connector 95"/>
              <p:cNvCxnSpPr>
                <a:cxnSpLocks noChangeShapeType="1"/>
              </p:cNvCxnSpPr>
              <p:nvPr/>
            </p:nvCxnSpPr>
            <p:spPr bwMode="auto">
              <a:xfrm rot="10800000">
                <a:off x="5133976" y="3000376"/>
                <a:ext cx="2028825" cy="1057275"/>
              </a:xfrm>
              <a:prstGeom prst="straightConnector1">
                <a:avLst/>
              </a:prstGeom>
              <a:grpFill/>
              <a:ln w="22225" algn="ctr">
                <a:solidFill>
                  <a:srgbClr val="92D050"/>
                </a:solidFill>
                <a:round/>
                <a:headEnd/>
                <a:tailEnd type="arrow" w="med" len="med"/>
              </a:ln>
            </p:spPr>
          </p:cxnSp>
          <p:cxnSp>
            <p:nvCxnSpPr>
              <p:cNvPr id="127" name="Straight Arrow Connector 101"/>
              <p:cNvCxnSpPr>
                <a:cxnSpLocks noChangeShapeType="1"/>
              </p:cNvCxnSpPr>
              <p:nvPr/>
            </p:nvCxnSpPr>
            <p:spPr bwMode="auto">
              <a:xfrm rot="16200000" flipV="1">
                <a:off x="4538663" y="3452813"/>
                <a:ext cx="2200275" cy="1409700"/>
              </a:xfrm>
              <a:prstGeom prst="straightConnector1">
                <a:avLst/>
              </a:prstGeom>
              <a:grpFill/>
              <a:ln w="22225" algn="ctr">
                <a:solidFill>
                  <a:srgbClr val="92D050"/>
                </a:solidFill>
                <a:round/>
                <a:headEnd/>
                <a:tailEnd type="arrow" w="med" len="med"/>
              </a:ln>
            </p:spPr>
          </p:cxnSp>
          <p:cxnSp>
            <p:nvCxnSpPr>
              <p:cNvPr id="129" name="Straight Arrow Connector 103"/>
              <p:cNvCxnSpPr>
                <a:cxnSpLocks noChangeShapeType="1"/>
              </p:cNvCxnSpPr>
              <p:nvPr/>
            </p:nvCxnSpPr>
            <p:spPr bwMode="auto">
              <a:xfrm rot="16200000" flipV="1">
                <a:off x="4148138" y="3795713"/>
                <a:ext cx="2066925" cy="590550"/>
              </a:xfrm>
              <a:prstGeom prst="straightConnector1">
                <a:avLst/>
              </a:prstGeom>
              <a:grpFill/>
              <a:ln w="22225" algn="ctr">
                <a:solidFill>
                  <a:srgbClr val="92D050"/>
                </a:solidFill>
                <a:round/>
                <a:headEnd/>
                <a:tailEnd type="arrow" w="med" len="med"/>
              </a:ln>
            </p:spPr>
          </p:cxnSp>
          <p:cxnSp>
            <p:nvCxnSpPr>
              <p:cNvPr id="130" name="Straight Arrow Connector 105"/>
              <p:cNvCxnSpPr>
                <a:cxnSpLocks noChangeShapeType="1"/>
              </p:cNvCxnSpPr>
              <p:nvPr/>
            </p:nvCxnSpPr>
            <p:spPr bwMode="auto">
              <a:xfrm rot="5400000" flipH="1" flipV="1">
                <a:off x="3414712" y="3748088"/>
                <a:ext cx="2057400" cy="676275"/>
              </a:xfrm>
              <a:prstGeom prst="straightConnector1">
                <a:avLst/>
              </a:prstGeom>
              <a:grpFill/>
              <a:ln w="22225" algn="ctr">
                <a:solidFill>
                  <a:srgbClr val="92D050"/>
                </a:solidFill>
                <a:round/>
                <a:headEnd/>
                <a:tailEnd type="arrow" w="med" len="med"/>
              </a:ln>
            </p:spPr>
          </p:cxnSp>
          <p:cxnSp>
            <p:nvCxnSpPr>
              <p:cNvPr id="131" name="Straight Arrow Connector 107"/>
              <p:cNvCxnSpPr>
                <a:cxnSpLocks noChangeShapeType="1"/>
              </p:cNvCxnSpPr>
              <p:nvPr/>
            </p:nvCxnSpPr>
            <p:spPr bwMode="auto">
              <a:xfrm rot="5400000" flipH="1" flipV="1">
                <a:off x="2914650" y="3390900"/>
                <a:ext cx="2133600" cy="1485900"/>
              </a:xfrm>
              <a:prstGeom prst="straightConnector1">
                <a:avLst/>
              </a:prstGeom>
              <a:grpFill/>
              <a:ln w="22225" algn="ctr">
                <a:solidFill>
                  <a:srgbClr val="92D050"/>
                </a:solidFill>
                <a:round/>
                <a:headEnd/>
                <a:tailEnd type="arrow" w="med" len="med"/>
              </a:ln>
            </p:spPr>
          </p:cxnSp>
        </p:grpSp>
        <p:sp>
          <p:nvSpPr>
            <p:cNvPr id="120" name="TextBox 119"/>
            <p:cNvSpPr txBox="1"/>
            <p:nvPr/>
          </p:nvSpPr>
          <p:spPr>
            <a:xfrm>
              <a:off x="6476999" y="3609975"/>
              <a:ext cx="1219200" cy="307975"/>
            </a:xfrm>
            <a:prstGeom prst="rect">
              <a:avLst/>
            </a:prstGeom>
            <a:noFill/>
            <a:ln w="22225">
              <a:solidFill>
                <a:schemeClr val="accent3"/>
              </a:solidFill>
            </a:ln>
          </p:spPr>
          <p:txBody>
            <a:bodyPr>
              <a:spAutoFit/>
            </a:bodyPr>
            <a:lstStyle/>
            <a:p>
              <a:pPr eaLnBrk="0" hangingPunct="0">
                <a:buClr>
                  <a:srgbClr val="FF6600"/>
                </a:buClr>
                <a:buFont typeface="Wingdings" pitchFamily="2" charset="2"/>
                <a:buNone/>
                <a:defRPr/>
              </a:pPr>
              <a:r>
                <a:rPr lang="en-GB" sz="1400" dirty="0">
                  <a:solidFill>
                    <a:srgbClr val="92D050"/>
                  </a:solidFill>
                </a:rPr>
                <a:t>CONSUME</a:t>
              </a:r>
            </a:p>
          </p:txBody>
        </p:sp>
      </p:grpSp>
      <p:cxnSp>
        <p:nvCxnSpPr>
          <p:cNvPr id="133" name="Straight Arrow Connector 132"/>
          <p:cNvCxnSpPr/>
          <p:nvPr/>
        </p:nvCxnSpPr>
        <p:spPr bwMode="auto">
          <a:xfrm rot="10800000" flipV="1">
            <a:off x="5268686" y="2090056"/>
            <a:ext cx="537028" cy="261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4" name="Straight Arrow Connector 133"/>
          <p:cNvCxnSpPr/>
          <p:nvPr/>
        </p:nvCxnSpPr>
        <p:spPr bwMode="auto">
          <a:xfrm rot="16200000" flipH="1">
            <a:off x="4133510" y="1869280"/>
            <a:ext cx="289150" cy="544286"/>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6" name="Straight Arrow Connector 135"/>
          <p:cNvCxnSpPr>
            <a:stCxn id="78" idx="3"/>
          </p:cNvCxnSpPr>
          <p:nvPr/>
        </p:nvCxnSpPr>
        <p:spPr bwMode="auto">
          <a:xfrm flipH="1">
            <a:off x="5275943" y="2797409"/>
            <a:ext cx="1399919" cy="5464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8" name="Straight Arrow Connector 137"/>
          <p:cNvCxnSpPr/>
          <p:nvPr/>
        </p:nvCxnSpPr>
        <p:spPr bwMode="auto">
          <a:xfrm>
            <a:off x="3062514" y="2786743"/>
            <a:ext cx="1240972" cy="65313"/>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40" name="Straight Arrow Connector 139"/>
          <p:cNvCxnSpPr/>
          <p:nvPr/>
        </p:nvCxnSpPr>
        <p:spPr bwMode="auto">
          <a:xfrm rot="16200000" flipH="1">
            <a:off x="4709887" y="1966684"/>
            <a:ext cx="312055" cy="7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grpSp>
        <p:nvGrpSpPr>
          <p:cNvPr id="41" name="Group 114"/>
          <p:cNvGrpSpPr>
            <a:grpSpLocks/>
          </p:cNvGrpSpPr>
          <p:nvPr/>
        </p:nvGrpSpPr>
        <p:grpSpPr bwMode="auto">
          <a:xfrm>
            <a:off x="3071813" y="1766888"/>
            <a:ext cx="3714750" cy="949325"/>
            <a:chOff x="3071802" y="1766873"/>
            <a:chExt cx="3714776" cy="949335"/>
          </a:xfrm>
        </p:grpSpPr>
        <p:cxnSp>
          <p:nvCxnSpPr>
            <p:cNvPr id="135" name="Straight Arrow Connector 134"/>
            <p:cNvCxnSpPr/>
            <p:nvPr/>
          </p:nvCxnSpPr>
          <p:spPr bwMode="auto">
            <a:xfrm rot="10800000">
              <a:off x="3857619" y="1890699"/>
              <a:ext cx="714380" cy="628657"/>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7" name="Straight Arrow Connector 136"/>
            <p:cNvCxnSpPr/>
            <p:nvPr/>
          </p:nvCxnSpPr>
          <p:spPr bwMode="auto">
            <a:xfrm rot="10800000">
              <a:off x="3071802" y="2714620"/>
              <a:ext cx="1428760"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9" name="Straight Arrow Connector 138"/>
            <p:cNvCxnSpPr/>
            <p:nvPr/>
          </p:nvCxnSpPr>
          <p:spPr bwMode="auto">
            <a:xfrm rot="16200000" flipV="1">
              <a:off x="4729162" y="1924038"/>
              <a:ext cx="314328" cy="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1" name="Straight Arrow Connector 140"/>
            <p:cNvCxnSpPr/>
            <p:nvPr/>
          </p:nvCxnSpPr>
          <p:spPr bwMode="auto">
            <a:xfrm flipV="1">
              <a:off x="5181604" y="2071676"/>
              <a:ext cx="747718" cy="44768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2" name="Straight Arrow Connector 141"/>
            <p:cNvCxnSpPr/>
            <p:nvPr/>
          </p:nvCxnSpPr>
          <p:spPr bwMode="auto">
            <a:xfrm>
              <a:off x="5214942" y="2714620"/>
              <a:ext cx="1571636"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sp>
          <p:nvSpPr>
            <p:cNvPr id="143" name="TextBox 142"/>
            <p:cNvSpPr txBox="1"/>
            <p:nvPr/>
          </p:nvSpPr>
          <p:spPr>
            <a:xfrm>
              <a:off x="3114664" y="2143114"/>
              <a:ext cx="1257309" cy="307978"/>
            </a:xfrm>
            <a:prstGeom prst="rect">
              <a:avLst/>
            </a:prstGeom>
            <a:noFill/>
          </p:spPr>
          <p:txBody>
            <a:bodyPr>
              <a:spAutoFit/>
            </a:bodyPr>
            <a:lstStyle/>
            <a:p>
              <a:pPr algn="ctr" eaLnBrk="0" hangingPunct="0">
                <a:buClr>
                  <a:srgbClr val="FF6600"/>
                </a:buClr>
                <a:buFont typeface="Wingdings" pitchFamily="2" charset="2"/>
                <a:buNone/>
                <a:defRPr/>
              </a:pPr>
              <a:r>
                <a:rPr lang="en-GB" sz="1400" dirty="0">
                  <a:solidFill>
                    <a:schemeClr val="accent6">
                      <a:lumMod val="60000"/>
                      <a:lumOff val="40000"/>
                    </a:schemeClr>
                  </a:solidFill>
                </a:rPr>
                <a:t>CONNECT</a:t>
              </a:r>
            </a:p>
          </p:txBody>
        </p:sp>
      </p:grpSp>
      <p:cxnSp>
        <p:nvCxnSpPr>
          <p:cNvPr id="145" name="Straight Arrow Connector 144"/>
          <p:cNvCxnSpPr/>
          <p:nvPr/>
        </p:nvCxnSpPr>
        <p:spPr bwMode="auto">
          <a:xfrm>
            <a:off x="5196115" y="3018972"/>
            <a:ext cx="1901371" cy="117565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6" name="Straight Arrow Connector 145"/>
          <p:cNvCxnSpPr>
            <a:endCxn id="16429" idx="0"/>
          </p:cNvCxnSpPr>
          <p:nvPr/>
        </p:nvCxnSpPr>
        <p:spPr bwMode="auto">
          <a:xfrm rot="16200000" flipH="1">
            <a:off x="5100184" y="3071359"/>
            <a:ext cx="1064078" cy="106090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8" name="Straight Arrow Connector 147"/>
          <p:cNvCxnSpPr/>
          <p:nvPr/>
        </p:nvCxnSpPr>
        <p:spPr bwMode="auto">
          <a:xfrm rot="16200000" flipH="1">
            <a:off x="4695371" y="3432628"/>
            <a:ext cx="2111829" cy="148771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0" name="Straight Arrow Connector 149"/>
          <p:cNvCxnSpPr>
            <a:stCxn id="92" idx="2"/>
          </p:cNvCxnSpPr>
          <p:nvPr/>
        </p:nvCxnSpPr>
        <p:spPr bwMode="auto">
          <a:xfrm rot="16200000" flipH="1">
            <a:off x="4197239" y="3834383"/>
            <a:ext cx="2009544" cy="64134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2" name="Straight Arrow Connector 151"/>
          <p:cNvCxnSpPr/>
          <p:nvPr/>
        </p:nvCxnSpPr>
        <p:spPr bwMode="auto">
          <a:xfrm rot="5400000">
            <a:off x="3403600" y="3831772"/>
            <a:ext cx="2053772" cy="631371"/>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4" name="Straight Arrow Connector 153"/>
          <p:cNvCxnSpPr/>
          <p:nvPr/>
        </p:nvCxnSpPr>
        <p:spPr bwMode="auto">
          <a:xfrm rot="5400000">
            <a:off x="2931886" y="3432629"/>
            <a:ext cx="2068287" cy="141514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6" name="Straight Arrow Connector 155"/>
          <p:cNvCxnSpPr/>
          <p:nvPr/>
        </p:nvCxnSpPr>
        <p:spPr bwMode="auto">
          <a:xfrm rot="10800000" flipV="1">
            <a:off x="2648858" y="3018970"/>
            <a:ext cx="1908628" cy="105228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8" name="Straight Arrow Connector 157"/>
          <p:cNvCxnSpPr/>
          <p:nvPr/>
        </p:nvCxnSpPr>
        <p:spPr bwMode="auto">
          <a:xfrm rot="5400000">
            <a:off x="3693886" y="3120572"/>
            <a:ext cx="950686" cy="89262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4842"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43793" y="17108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2"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grpSp>
        <p:nvGrpSpPr>
          <p:cNvPr id="27" name="Group 118"/>
          <p:cNvGrpSpPr>
            <a:grpSpLocks/>
          </p:cNvGrpSpPr>
          <p:nvPr/>
        </p:nvGrpSpPr>
        <p:grpSpPr bwMode="auto">
          <a:xfrm>
            <a:off x="2624364" y="2962275"/>
            <a:ext cx="5086350" cy="2295525"/>
            <a:chOff x="2609850" y="2962275"/>
            <a:chExt cx="5086349" cy="2295525"/>
          </a:xfrm>
          <a:solidFill>
            <a:srgbClr val="92D050"/>
          </a:solidFill>
        </p:grpSpPr>
        <p:grpSp>
          <p:nvGrpSpPr>
            <p:cNvPr id="29" name="Group 109"/>
            <p:cNvGrpSpPr>
              <a:grpSpLocks/>
            </p:cNvGrpSpPr>
            <p:nvPr/>
          </p:nvGrpSpPr>
          <p:grpSpPr bwMode="auto">
            <a:xfrm>
              <a:off x="2609850" y="2962275"/>
              <a:ext cx="4552951" cy="2295525"/>
              <a:chOff x="2609850" y="2962275"/>
              <a:chExt cx="4552951" cy="2295525"/>
            </a:xfrm>
            <a:grpFill/>
          </p:grpSpPr>
          <p:cxnSp>
            <p:nvCxnSpPr>
              <p:cNvPr id="121" name="Straight Arrow Connector 87"/>
              <p:cNvCxnSpPr>
                <a:cxnSpLocks noChangeShapeType="1"/>
              </p:cNvCxnSpPr>
              <p:nvPr/>
            </p:nvCxnSpPr>
            <p:spPr bwMode="auto">
              <a:xfrm rot="5400000" flipH="1" flipV="1">
                <a:off x="4322933" y="3525091"/>
                <a:ext cx="983333" cy="67252"/>
              </a:xfrm>
              <a:prstGeom prst="straightConnector1">
                <a:avLst/>
              </a:prstGeom>
              <a:grpFill/>
              <a:ln w="22225" algn="ctr">
                <a:solidFill>
                  <a:srgbClr val="92D050"/>
                </a:solidFill>
                <a:round/>
                <a:headEnd/>
                <a:tailEnd type="arrow" w="med" len="med"/>
              </a:ln>
            </p:spPr>
          </p:cxnSp>
          <p:cxnSp>
            <p:nvCxnSpPr>
              <p:cNvPr id="122" name="Straight Arrow Connector 89"/>
              <p:cNvCxnSpPr>
                <a:cxnSpLocks noChangeShapeType="1"/>
              </p:cNvCxnSpPr>
              <p:nvPr/>
            </p:nvCxnSpPr>
            <p:spPr bwMode="auto">
              <a:xfrm rot="5400000" flipH="1" flipV="1">
                <a:off x="3729037" y="3062288"/>
                <a:ext cx="981076" cy="914400"/>
              </a:xfrm>
              <a:prstGeom prst="straightConnector1">
                <a:avLst/>
              </a:prstGeom>
              <a:grpFill/>
              <a:ln w="22225" algn="ctr">
                <a:solidFill>
                  <a:srgbClr val="92D050"/>
                </a:solidFill>
                <a:round/>
                <a:headEnd/>
                <a:tailEnd type="arrow" w="med" len="med"/>
              </a:ln>
            </p:spPr>
          </p:cxnSp>
          <p:cxnSp>
            <p:nvCxnSpPr>
              <p:cNvPr id="124" name="Straight Arrow Connector 91"/>
              <p:cNvCxnSpPr>
                <a:cxnSpLocks noChangeShapeType="1"/>
              </p:cNvCxnSpPr>
              <p:nvPr/>
            </p:nvCxnSpPr>
            <p:spPr bwMode="auto">
              <a:xfrm flipV="1">
                <a:off x="2609850" y="2962275"/>
                <a:ext cx="2019300" cy="1057275"/>
              </a:xfrm>
              <a:prstGeom prst="straightConnector1">
                <a:avLst/>
              </a:prstGeom>
              <a:grpFill/>
              <a:ln w="22225" algn="ctr">
                <a:solidFill>
                  <a:srgbClr val="92D050"/>
                </a:solidFill>
                <a:round/>
                <a:headEnd/>
                <a:tailEnd type="arrow" w="med" len="med"/>
              </a:ln>
            </p:spPr>
          </p:cxnSp>
          <p:cxnSp>
            <p:nvCxnSpPr>
              <p:cNvPr id="125" name="Straight Arrow Connector 93"/>
              <p:cNvCxnSpPr>
                <a:cxnSpLocks noChangeShapeType="1"/>
              </p:cNvCxnSpPr>
              <p:nvPr/>
            </p:nvCxnSpPr>
            <p:spPr bwMode="auto">
              <a:xfrm rot="10800000">
                <a:off x="5010151" y="3019425"/>
                <a:ext cx="1133475" cy="1066800"/>
              </a:xfrm>
              <a:prstGeom prst="straightConnector1">
                <a:avLst/>
              </a:prstGeom>
              <a:grpFill/>
              <a:ln w="22225" algn="ctr">
                <a:solidFill>
                  <a:srgbClr val="92D050"/>
                </a:solidFill>
                <a:round/>
                <a:headEnd/>
                <a:tailEnd type="arrow" w="med" len="med"/>
              </a:ln>
            </p:spPr>
          </p:cxnSp>
          <p:cxnSp>
            <p:nvCxnSpPr>
              <p:cNvPr id="126" name="Straight Arrow Connector 95"/>
              <p:cNvCxnSpPr>
                <a:cxnSpLocks noChangeShapeType="1"/>
              </p:cNvCxnSpPr>
              <p:nvPr/>
            </p:nvCxnSpPr>
            <p:spPr bwMode="auto">
              <a:xfrm rot="10800000">
                <a:off x="5133976" y="3000376"/>
                <a:ext cx="2028825" cy="1057275"/>
              </a:xfrm>
              <a:prstGeom prst="straightConnector1">
                <a:avLst/>
              </a:prstGeom>
              <a:grpFill/>
              <a:ln w="22225" algn="ctr">
                <a:solidFill>
                  <a:srgbClr val="92D050"/>
                </a:solidFill>
                <a:round/>
                <a:headEnd/>
                <a:tailEnd type="arrow" w="med" len="med"/>
              </a:ln>
            </p:spPr>
          </p:cxnSp>
          <p:cxnSp>
            <p:nvCxnSpPr>
              <p:cNvPr id="127" name="Straight Arrow Connector 101"/>
              <p:cNvCxnSpPr>
                <a:cxnSpLocks noChangeShapeType="1"/>
              </p:cNvCxnSpPr>
              <p:nvPr/>
            </p:nvCxnSpPr>
            <p:spPr bwMode="auto">
              <a:xfrm rot="16200000" flipV="1">
                <a:off x="4538663" y="3452813"/>
                <a:ext cx="2200275" cy="1409700"/>
              </a:xfrm>
              <a:prstGeom prst="straightConnector1">
                <a:avLst/>
              </a:prstGeom>
              <a:grpFill/>
              <a:ln w="22225" algn="ctr">
                <a:solidFill>
                  <a:srgbClr val="92D050"/>
                </a:solidFill>
                <a:round/>
                <a:headEnd/>
                <a:tailEnd type="arrow" w="med" len="med"/>
              </a:ln>
            </p:spPr>
          </p:cxnSp>
          <p:cxnSp>
            <p:nvCxnSpPr>
              <p:cNvPr id="129" name="Straight Arrow Connector 103"/>
              <p:cNvCxnSpPr>
                <a:cxnSpLocks noChangeShapeType="1"/>
              </p:cNvCxnSpPr>
              <p:nvPr/>
            </p:nvCxnSpPr>
            <p:spPr bwMode="auto">
              <a:xfrm rot="16200000" flipV="1">
                <a:off x="4148138" y="3795713"/>
                <a:ext cx="2066925" cy="590550"/>
              </a:xfrm>
              <a:prstGeom prst="straightConnector1">
                <a:avLst/>
              </a:prstGeom>
              <a:grpFill/>
              <a:ln w="22225" algn="ctr">
                <a:solidFill>
                  <a:srgbClr val="92D050"/>
                </a:solidFill>
                <a:round/>
                <a:headEnd/>
                <a:tailEnd type="arrow" w="med" len="med"/>
              </a:ln>
            </p:spPr>
          </p:cxnSp>
          <p:cxnSp>
            <p:nvCxnSpPr>
              <p:cNvPr id="130" name="Straight Arrow Connector 105"/>
              <p:cNvCxnSpPr>
                <a:cxnSpLocks noChangeShapeType="1"/>
              </p:cNvCxnSpPr>
              <p:nvPr/>
            </p:nvCxnSpPr>
            <p:spPr bwMode="auto">
              <a:xfrm rot="5400000" flipH="1" flipV="1">
                <a:off x="3414712" y="3748088"/>
                <a:ext cx="2057400" cy="676275"/>
              </a:xfrm>
              <a:prstGeom prst="straightConnector1">
                <a:avLst/>
              </a:prstGeom>
              <a:grpFill/>
              <a:ln w="22225" algn="ctr">
                <a:solidFill>
                  <a:srgbClr val="92D050"/>
                </a:solidFill>
                <a:round/>
                <a:headEnd/>
                <a:tailEnd type="arrow" w="med" len="med"/>
              </a:ln>
            </p:spPr>
          </p:cxnSp>
          <p:cxnSp>
            <p:nvCxnSpPr>
              <p:cNvPr id="131" name="Straight Arrow Connector 107"/>
              <p:cNvCxnSpPr>
                <a:cxnSpLocks noChangeShapeType="1"/>
              </p:cNvCxnSpPr>
              <p:nvPr/>
            </p:nvCxnSpPr>
            <p:spPr bwMode="auto">
              <a:xfrm rot="5400000" flipH="1" flipV="1">
                <a:off x="2914650" y="3390900"/>
                <a:ext cx="2133600" cy="1485900"/>
              </a:xfrm>
              <a:prstGeom prst="straightConnector1">
                <a:avLst/>
              </a:prstGeom>
              <a:grpFill/>
              <a:ln w="22225" algn="ctr">
                <a:solidFill>
                  <a:srgbClr val="92D050"/>
                </a:solidFill>
                <a:round/>
                <a:headEnd/>
                <a:tailEnd type="arrow" w="med" len="med"/>
              </a:ln>
            </p:spPr>
          </p:cxnSp>
        </p:grpSp>
        <p:sp>
          <p:nvSpPr>
            <p:cNvPr id="120" name="TextBox 119"/>
            <p:cNvSpPr txBox="1"/>
            <p:nvPr/>
          </p:nvSpPr>
          <p:spPr>
            <a:xfrm>
              <a:off x="6476999" y="3609975"/>
              <a:ext cx="1219200" cy="307975"/>
            </a:xfrm>
            <a:prstGeom prst="rect">
              <a:avLst/>
            </a:prstGeom>
            <a:noFill/>
            <a:ln w="22225">
              <a:solidFill>
                <a:schemeClr val="accent3"/>
              </a:solidFill>
            </a:ln>
          </p:spPr>
          <p:txBody>
            <a:bodyPr>
              <a:spAutoFit/>
            </a:bodyPr>
            <a:lstStyle/>
            <a:p>
              <a:pPr eaLnBrk="0" hangingPunct="0">
                <a:buClr>
                  <a:srgbClr val="FF6600"/>
                </a:buClr>
                <a:buFont typeface="Wingdings" pitchFamily="2" charset="2"/>
                <a:buNone/>
                <a:defRPr/>
              </a:pPr>
              <a:r>
                <a:rPr lang="en-GB" sz="1400" dirty="0">
                  <a:solidFill>
                    <a:srgbClr val="92D050"/>
                  </a:solidFill>
                </a:rPr>
                <a:t>CONSUME</a:t>
              </a:r>
            </a:p>
          </p:txBody>
        </p:sp>
      </p:grpSp>
      <p:cxnSp>
        <p:nvCxnSpPr>
          <p:cNvPr id="133" name="Straight Arrow Connector 132"/>
          <p:cNvCxnSpPr/>
          <p:nvPr/>
        </p:nvCxnSpPr>
        <p:spPr bwMode="auto">
          <a:xfrm rot="10800000" flipV="1">
            <a:off x="5268686" y="2090056"/>
            <a:ext cx="537028" cy="261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4" name="Straight Arrow Connector 133"/>
          <p:cNvCxnSpPr/>
          <p:nvPr/>
        </p:nvCxnSpPr>
        <p:spPr bwMode="auto">
          <a:xfrm rot="16200000" flipH="1">
            <a:off x="4133510" y="1869280"/>
            <a:ext cx="289150" cy="544286"/>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6" name="Straight Arrow Connector 135"/>
          <p:cNvCxnSpPr>
            <a:stCxn id="78" idx="3"/>
          </p:cNvCxnSpPr>
          <p:nvPr/>
        </p:nvCxnSpPr>
        <p:spPr bwMode="auto">
          <a:xfrm flipH="1">
            <a:off x="5275943" y="2797409"/>
            <a:ext cx="1399919" cy="5464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8" name="Straight Arrow Connector 137"/>
          <p:cNvCxnSpPr/>
          <p:nvPr/>
        </p:nvCxnSpPr>
        <p:spPr bwMode="auto">
          <a:xfrm>
            <a:off x="3062514" y="2786743"/>
            <a:ext cx="1240972" cy="65313"/>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40" name="Straight Arrow Connector 139"/>
          <p:cNvCxnSpPr/>
          <p:nvPr/>
        </p:nvCxnSpPr>
        <p:spPr bwMode="auto">
          <a:xfrm rot="16200000" flipH="1">
            <a:off x="4709887" y="1966684"/>
            <a:ext cx="312055" cy="7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grpSp>
        <p:nvGrpSpPr>
          <p:cNvPr id="41" name="Group 114"/>
          <p:cNvGrpSpPr>
            <a:grpSpLocks/>
          </p:cNvGrpSpPr>
          <p:nvPr/>
        </p:nvGrpSpPr>
        <p:grpSpPr bwMode="auto">
          <a:xfrm>
            <a:off x="3071813" y="1766888"/>
            <a:ext cx="3714750" cy="949325"/>
            <a:chOff x="3071802" y="1766873"/>
            <a:chExt cx="3714776" cy="949335"/>
          </a:xfrm>
        </p:grpSpPr>
        <p:cxnSp>
          <p:nvCxnSpPr>
            <p:cNvPr id="135" name="Straight Arrow Connector 134"/>
            <p:cNvCxnSpPr/>
            <p:nvPr/>
          </p:nvCxnSpPr>
          <p:spPr bwMode="auto">
            <a:xfrm rot="10800000">
              <a:off x="3857619" y="1890699"/>
              <a:ext cx="714380" cy="628657"/>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7" name="Straight Arrow Connector 136"/>
            <p:cNvCxnSpPr/>
            <p:nvPr/>
          </p:nvCxnSpPr>
          <p:spPr bwMode="auto">
            <a:xfrm rot="10800000">
              <a:off x="3071802" y="2714620"/>
              <a:ext cx="1428760"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9" name="Straight Arrow Connector 138"/>
            <p:cNvCxnSpPr/>
            <p:nvPr/>
          </p:nvCxnSpPr>
          <p:spPr bwMode="auto">
            <a:xfrm rot="16200000" flipV="1">
              <a:off x="4729162" y="1924038"/>
              <a:ext cx="314328" cy="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1" name="Straight Arrow Connector 140"/>
            <p:cNvCxnSpPr/>
            <p:nvPr/>
          </p:nvCxnSpPr>
          <p:spPr bwMode="auto">
            <a:xfrm flipV="1">
              <a:off x="5181604" y="2071676"/>
              <a:ext cx="747718" cy="44768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2" name="Straight Arrow Connector 141"/>
            <p:cNvCxnSpPr/>
            <p:nvPr/>
          </p:nvCxnSpPr>
          <p:spPr bwMode="auto">
            <a:xfrm>
              <a:off x="5214942" y="2714620"/>
              <a:ext cx="1571636"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sp>
          <p:nvSpPr>
            <p:cNvPr id="143" name="TextBox 142"/>
            <p:cNvSpPr txBox="1"/>
            <p:nvPr/>
          </p:nvSpPr>
          <p:spPr>
            <a:xfrm>
              <a:off x="3114664" y="2143114"/>
              <a:ext cx="1257309" cy="307978"/>
            </a:xfrm>
            <a:prstGeom prst="rect">
              <a:avLst/>
            </a:prstGeom>
            <a:noFill/>
          </p:spPr>
          <p:txBody>
            <a:bodyPr>
              <a:spAutoFit/>
            </a:bodyPr>
            <a:lstStyle/>
            <a:p>
              <a:pPr algn="ctr" eaLnBrk="0" hangingPunct="0">
                <a:buClr>
                  <a:srgbClr val="FF6600"/>
                </a:buClr>
                <a:buFont typeface="Wingdings" pitchFamily="2" charset="2"/>
                <a:buNone/>
                <a:defRPr/>
              </a:pPr>
              <a:r>
                <a:rPr lang="en-GB" sz="1400" dirty="0">
                  <a:solidFill>
                    <a:schemeClr val="accent6">
                      <a:lumMod val="60000"/>
                      <a:lumOff val="40000"/>
                    </a:schemeClr>
                  </a:solidFill>
                </a:rPr>
                <a:t>CONNECT</a:t>
              </a:r>
            </a:p>
          </p:txBody>
        </p:sp>
      </p:grpSp>
      <p:cxnSp>
        <p:nvCxnSpPr>
          <p:cNvPr id="145" name="Straight Arrow Connector 144"/>
          <p:cNvCxnSpPr/>
          <p:nvPr/>
        </p:nvCxnSpPr>
        <p:spPr bwMode="auto">
          <a:xfrm>
            <a:off x="5196115" y="3018972"/>
            <a:ext cx="1901371" cy="117565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6" name="Straight Arrow Connector 145"/>
          <p:cNvCxnSpPr>
            <a:endCxn id="16429" idx="0"/>
          </p:cNvCxnSpPr>
          <p:nvPr/>
        </p:nvCxnSpPr>
        <p:spPr bwMode="auto">
          <a:xfrm rot="16200000" flipH="1">
            <a:off x="5100184" y="3071359"/>
            <a:ext cx="1064078" cy="106090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8" name="Straight Arrow Connector 147"/>
          <p:cNvCxnSpPr/>
          <p:nvPr/>
        </p:nvCxnSpPr>
        <p:spPr bwMode="auto">
          <a:xfrm rot="16200000" flipH="1">
            <a:off x="4695371" y="3432628"/>
            <a:ext cx="2111829" cy="148771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0" name="Straight Arrow Connector 149"/>
          <p:cNvCxnSpPr>
            <a:stCxn id="92" idx="2"/>
          </p:cNvCxnSpPr>
          <p:nvPr/>
        </p:nvCxnSpPr>
        <p:spPr bwMode="auto">
          <a:xfrm rot="16200000" flipH="1">
            <a:off x="4197239" y="3834383"/>
            <a:ext cx="2009544" cy="64134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2" name="Straight Arrow Connector 151"/>
          <p:cNvCxnSpPr/>
          <p:nvPr/>
        </p:nvCxnSpPr>
        <p:spPr bwMode="auto">
          <a:xfrm rot="5400000">
            <a:off x="3403600" y="3831772"/>
            <a:ext cx="2053772" cy="631371"/>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4" name="Straight Arrow Connector 153"/>
          <p:cNvCxnSpPr/>
          <p:nvPr/>
        </p:nvCxnSpPr>
        <p:spPr bwMode="auto">
          <a:xfrm rot="5400000">
            <a:off x="2931886" y="3432629"/>
            <a:ext cx="2068287" cy="141514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6" name="Straight Arrow Connector 155"/>
          <p:cNvCxnSpPr/>
          <p:nvPr/>
        </p:nvCxnSpPr>
        <p:spPr bwMode="auto">
          <a:xfrm rot="10800000" flipV="1">
            <a:off x="2648858" y="3018970"/>
            <a:ext cx="1908628" cy="105228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8" name="Straight Arrow Connector 157"/>
          <p:cNvCxnSpPr/>
          <p:nvPr/>
        </p:nvCxnSpPr>
        <p:spPr bwMode="auto">
          <a:xfrm rot="5400000">
            <a:off x="3693886" y="3120572"/>
            <a:ext cx="950686" cy="89262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grpSp>
        <p:nvGrpSpPr>
          <p:cNvPr id="42" name="Group 169"/>
          <p:cNvGrpSpPr/>
          <p:nvPr/>
        </p:nvGrpSpPr>
        <p:grpSpPr>
          <a:xfrm>
            <a:off x="3524250" y="3027356"/>
            <a:ext cx="4028205" cy="2216159"/>
            <a:chOff x="3524250" y="3027356"/>
            <a:chExt cx="4028205" cy="2216159"/>
          </a:xfrm>
        </p:grpSpPr>
        <p:sp>
          <p:nvSpPr>
            <p:cNvPr id="147" name="TextBox 146"/>
            <p:cNvSpPr txBox="1"/>
            <p:nvPr/>
          </p:nvSpPr>
          <p:spPr>
            <a:xfrm>
              <a:off x="6572250" y="3186116"/>
              <a:ext cx="980205" cy="307777"/>
            </a:xfrm>
            <a:prstGeom prst="rect">
              <a:avLst/>
            </a:prstGeom>
            <a:noFill/>
          </p:spPr>
          <p:txBody>
            <a:bodyPr wrap="none" rtlCol="0">
              <a:spAutoFit/>
            </a:bodyPr>
            <a:lstStyle/>
            <a:p>
              <a:r>
                <a:rPr lang="en-GB" sz="1400" dirty="0" smtClean="0">
                  <a:solidFill>
                    <a:srgbClr val="FF0000"/>
                  </a:solidFill>
                </a:rPr>
                <a:t>CREATE</a:t>
              </a:r>
              <a:endParaRPr lang="en-US" sz="1400" dirty="0">
                <a:solidFill>
                  <a:srgbClr val="FF0000"/>
                </a:solidFill>
              </a:endParaRPr>
            </a:p>
          </p:txBody>
        </p:sp>
        <p:cxnSp>
          <p:nvCxnSpPr>
            <p:cNvPr id="151" name="Elbow Connector 150"/>
            <p:cNvCxnSpPr>
              <a:stCxn id="33" idx="2"/>
            </p:cNvCxnSpPr>
            <p:nvPr/>
          </p:nvCxnSpPr>
          <p:spPr bwMode="auto">
            <a:xfrm rot="16200000" flipH="1">
              <a:off x="4442620" y="3485356"/>
              <a:ext cx="968375" cy="61912"/>
            </a:xfrm>
            <a:prstGeom prst="bentConnector3">
              <a:avLst>
                <a:gd name="adj1" fmla="val 66230"/>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55" name="Elbow Connector 154"/>
            <p:cNvCxnSpPr/>
            <p:nvPr/>
          </p:nvCxnSpPr>
          <p:spPr bwMode="auto">
            <a:xfrm>
              <a:off x="4905372" y="3027356"/>
              <a:ext cx="2109789" cy="1087443"/>
            </a:xfrm>
            <a:prstGeom prst="bentConnector3">
              <a:avLst>
                <a:gd name="adj1" fmla="val 27652"/>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59" name="Elbow Connector 158"/>
            <p:cNvCxnSpPr/>
            <p:nvPr/>
          </p:nvCxnSpPr>
          <p:spPr bwMode="auto">
            <a:xfrm rot="5400000">
              <a:off x="3340089" y="3682999"/>
              <a:ext cx="2206641" cy="914392"/>
            </a:xfrm>
            <a:prstGeom prst="bentConnector3">
              <a:avLst>
                <a:gd name="adj1" fmla="val 28633"/>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67" name="Elbow Connector 166"/>
            <p:cNvCxnSpPr>
              <a:endCxn id="16432" idx="0"/>
            </p:cNvCxnSpPr>
            <p:nvPr/>
          </p:nvCxnSpPr>
          <p:spPr bwMode="auto">
            <a:xfrm rot="10800000" flipV="1">
              <a:off x="3524250" y="3032106"/>
              <a:ext cx="1543044" cy="1063644"/>
            </a:xfrm>
            <a:prstGeom prst="bentConnector2">
              <a:avLst/>
            </a:prstGeom>
            <a:solidFill>
              <a:schemeClr val="accent1">
                <a:alpha val="50000"/>
              </a:schemeClr>
            </a:solidFill>
            <a:ln w="15875" cap="flat" cmpd="sng" algn="ctr">
              <a:solidFill>
                <a:srgbClr val="FF000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pic>
        <p:nvPicPr>
          <p:cNvPr id="117" name="Picture 4" descr="G:\Documents\Pictures\64x64\apps\personal.png"/>
          <p:cNvPicPr>
            <a:picLocks noChangeAspect="1" noChangeArrowheads="1"/>
          </p:cNvPicPr>
          <p:nvPr/>
        </p:nvPicPr>
        <p:blipFill>
          <a:blip r:embed="rId12" cstate="print">
            <a:duotone>
              <a:schemeClr val="accent3">
                <a:shade val="45000"/>
                <a:satMod val="135000"/>
              </a:schemeClr>
              <a:prstClr val="white"/>
            </a:duotone>
          </a:blip>
          <a:srcRect/>
          <a:stretch>
            <a:fillRect/>
          </a:stretch>
        </p:blipFill>
        <p:spPr bwMode="auto">
          <a:xfrm>
            <a:off x="771525" y="3081329"/>
            <a:ext cx="609600" cy="609600"/>
          </a:xfrm>
          <a:prstGeom prst="rect">
            <a:avLst/>
          </a:prstGeom>
          <a:noFill/>
        </p:spPr>
      </p:pic>
      <p:sp>
        <p:nvSpPr>
          <p:cNvPr id="118" name="TextBox 117"/>
          <p:cNvSpPr txBox="1"/>
          <p:nvPr/>
        </p:nvSpPr>
        <p:spPr>
          <a:xfrm>
            <a:off x="881063" y="3652838"/>
            <a:ext cx="428625" cy="246062"/>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pic>
        <p:nvPicPr>
          <p:cNvPr id="34842" name="Picture 49" descr="G:\Documents\Pictures\64x64\apps\ksokoban.png"/>
          <p:cNvPicPr>
            <a:picLocks noChangeAspect="1" noChangeArrowheads="1"/>
          </p:cNvPicPr>
          <p:nvPr/>
        </p:nvPicPr>
        <p:blipFill>
          <a:blip r:embed="rId13" cstate="print"/>
          <a:srcRect/>
          <a:stretch>
            <a:fillRect/>
          </a:stretch>
        </p:blipFill>
        <p:spPr bwMode="auto">
          <a:xfrm>
            <a:off x="8277225" y="2990850"/>
            <a:ext cx="609600" cy="609600"/>
          </a:xfrm>
          <a:prstGeom prst="rect">
            <a:avLst/>
          </a:prstGeom>
          <a:noFill/>
          <a:ln w="9525">
            <a:noFill/>
            <a:miter lim="800000"/>
            <a:headEnd/>
            <a:tailEnd/>
          </a:ln>
        </p:spPr>
      </p:pic>
      <p:sp>
        <p:nvSpPr>
          <p:cNvPr id="123" name="TextBox 122"/>
          <p:cNvSpPr txBox="1"/>
          <p:nvPr/>
        </p:nvSpPr>
        <p:spPr>
          <a:xfrm>
            <a:off x="8377238" y="3633788"/>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a:t>
            </a:r>
          </a:p>
        </p:txBody>
      </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4"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43793" y="17108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2"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2"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grpSp>
        <p:nvGrpSpPr>
          <p:cNvPr id="27" name="Group 118"/>
          <p:cNvGrpSpPr>
            <a:grpSpLocks/>
          </p:cNvGrpSpPr>
          <p:nvPr/>
        </p:nvGrpSpPr>
        <p:grpSpPr bwMode="auto">
          <a:xfrm>
            <a:off x="2624364" y="2962275"/>
            <a:ext cx="5086350" cy="2295525"/>
            <a:chOff x="2609850" y="2962275"/>
            <a:chExt cx="5086349" cy="2295525"/>
          </a:xfrm>
          <a:solidFill>
            <a:srgbClr val="92D050"/>
          </a:solidFill>
        </p:grpSpPr>
        <p:grpSp>
          <p:nvGrpSpPr>
            <p:cNvPr id="29" name="Group 109"/>
            <p:cNvGrpSpPr>
              <a:grpSpLocks/>
            </p:cNvGrpSpPr>
            <p:nvPr/>
          </p:nvGrpSpPr>
          <p:grpSpPr bwMode="auto">
            <a:xfrm>
              <a:off x="2609850" y="2962275"/>
              <a:ext cx="4552951" cy="2295525"/>
              <a:chOff x="2609850" y="2962275"/>
              <a:chExt cx="4552951" cy="2295525"/>
            </a:xfrm>
            <a:grpFill/>
          </p:grpSpPr>
          <p:cxnSp>
            <p:nvCxnSpPr>
              <p:cNvPr id="121" name="Straight Arrow Connector 87"/>
              <p:cNvCxnSpPr>
                <a:cxnSpLocks noChangeShapeType="1"/>
              </p:cNvCxnSpPr>
              <p:nvPr/>
            </p:nvCxnSpPr>
            <p:spPr bwMode="auto">
              <a:xfrm rot="5400000" flipH="1" flipV="1">
                <a:off x="4322933" y="3525091"/>
                <a:ext cx="983333" cy="67252"/>
              </a:xfrm>
              <a:prstGeom prst="straightConnector1">
                <a:avLst/>
              </a:prstGeom>
              <a:grpFill/>
              <a:ln w="22225" algn="ctr">
                <a:solidFill>
                  <a:srgbClr val="92D050"/>
                </a:solidFill>
                <a:round/>
                <a:headEnd/>
                <a:tailEnd type="arrow" w="med" len="med"/>
              </a:ln>
            </p:spPr>
          </p:cxnSp>
          <p:cxnSp>
            <p:nvCxnSpPr>
              <p:cNvPr id="122" name="Straight Arrow Connector 89"/>
              <p:cNvCxnSpPr>
                <a:cxnSpLocks noChangeShapeType="1"/>
              </p:cNvCxnSpPr>
              <p:nvPr/>
            </p:nvCxnSpPr>
            <p:spPr bwMode="auto">
              <a:xfrm rot="5400000" flipH="1" flipV="1">
                <a:off x="3729037" y="3062288"/>
                <a:ext cx="981076" cy="914400"/>
              </a:xfrm>
              <a:prstGeom prst="straightConnector1">
                <a:avLst/>
              </a:prstGeom>
              <a:grpFill/>
              <a:ln w="22225" algn="ctr">
                <a:solidFill>
                  <a:srgbClr val="92D050"/>
                </a:solidFill>
                <a:round/>
                <a:headEnd/>
                <a:tailEnd type="arrow" w="med" len="med"/>
              </a:ln>
            </p:spPr>
          </p:cxnSp>
          <p:cxnSp>
            <p:nvCxnSpPr>
              <p:cNvPr id="124" name="Straight Arrow Connector 91"/>
              <p:cNvCxnSpPr>
                <a:cxnSpLocks noChangeShapeType="1"/>
              </p:cNvCxnSpPr>
              <p:nvPr/>
            </p:nvCxnSpPr>
            <p:spPr bwMode="auto">
              <a:xfrm flipV="1">
                <a:off x="2609850" y="2962275"/>
                <a:ext cx="2019300" cy="1057275"/>
              </a:xfrm>
              <a:prstGeom prst="straightConnector1">
                <a:avLst/>
              </a:prstGeom>
              <a:grpFill/>
              <a:ln w="22225" algn="ctr">
                <a:solidFill>
                  <a:srgbClr val="92D050"/>
                </a:solidFill>
                <a:round/>
                <a:headEnd/>
                <a:tailEnd type="arrow" w="med" len="med"/>
              </a:ln>
            </p:spPr>
          </p:cxnSp>
          <p:cxnSp>
            <p:nvCxnSpPr>
              <p:cNvPr id="125" name="Straight Arrow Connector 93"/>
              <p:cNvCxnSpPr>
                <a:cxnSpLocks noChangeShapeType="1"/>
              </p:cNvCxnSpPr>
              <p:nvPr/>
            </p:nvCxnSpPr>
            <p:spPr bwMode="auto">
              <a:xfrm rot="10800000">
                <a:off x="5010151" y="3019425"/>
                <a:ext cx="1133475" cy="1066800"/>
              </a:xfrm>
              <a:prstGeom prst="straightConnector1">
                <a:avLst/>
              </a:prstGeom>
              <a:grpFill/>
              <a:ln w="22225" algn="ctr">
                <a:solidFill>
                  <a:srgbClr val="92D050"/>
                </a:solidFill>
                <a:round/>
                <a:headEnd/>
                <a:tailEnd type="arrow" w="med" len="med"/>
              </a:ln>
            </p:spPr>
          </p:cxnSp>
          <p:cxnSp>
            <p:nvCxnSpPr>
              <p:cNvPr id="126" name="Straight Arrow Connector 95"/>
              <p:cNvCxnSpPr>
                <a:cxnSpLocks noChangeShapeType="1"/>
              </p:cNvCxnSpPr>
              <p:nvPr/>
            </p:nvCxnSpPr>
            <p:spPr bwMode="auto">
              <a:xfrm rot="10800000">
                <a:off x="5133976" y="3000376"/>
                <a:ext cx="2028825" cy="1057275"/>
              </a:xfrm>
              <a:prstGeom prst="straightConnector1">
                <a:avLst/>
              </a:prstGeom>
              <a:grpFill/>
              <a:ln w="22225" algn="ctr">
                <a:solidFill>
                  <a:srgbClr val="92D050"/>
                </a:solidFill>
                <a:round/>
                <a:headEnd/>
                <a:tailEnd type="arrow" w="med" len="med"/>
              </a:ln>
            </p:spPr>
          </p:cxnSp>
          <p:cxnSp>
            <p:nvCxnSpPr>
              <p:cNvPr id="127" name="Straight Arrow Connector 101"/>
              <p:cNvCxnSpPr>
                <a:cxnSpLocks noChangeShapeType="1"/>
              </p:cNvCxnSpPr>
              <p:nvPr/>
            </p:nvCxnSpPr>
            <p:spPr bwMode="auto">
              <a:xfrm rot="16200000" flipV="1">
                <a:off x="4538663" y="3452813"/>
                <a:ext cx="2200275" cy="1409700"/>
              </a:xfrm>
              <a:prstGeom prst="straightConnector1">
                <a:avLst/>
              </a:prstGeom>
              <a:grpFill/>
              <a:ln w="22225" algn="ctr">
                <a:solidFill>
                  <a:srgbClr val="92D050"/>
                </a:solidFill>
                <a:round/>
                <a:headEnd/>
                <a:tailEnd type="arrow" w="med" len="med"/>
              </a:ln>
            </p:spPr>
          </p:cxnSp>
          <p:cxnSp>
            <p:nvCxnSpPr>
              <p:cNvPr id="129" name="Straight Arrow Connector 103"/>
              <p:cNvCxnSpPr>
                <a:cxnSpLocks noChangeShapeType="1"/>
              </p:cNvCxnSpPr>
              <p:nvPr/>
            </p:nvCxnSpPr>
            <p:spPr bwMode="auto">
              <a:xfrm rot="16200000" flipV="1">
                <a:off x="4148138" y="3795713"/>
                <a:ext cx="2066925" cy="590550"/>
              </a:xfrm>
              <a:prstGeom prst="straightConnector1">
                <a:avLst/>
              </a:prstGeom>
              <a:grpFill/>
              <a:ln w="22225" algn="ctr">
                <a:solidFill>
                  <a:srgbClr val="92D050"/>
                </a:solidFill>
                <a:round/>
                <a:headEnd/>
                <a:tailEnd type="arrow" w="med" len="med"/>
              </a:ln>
            </p:spPr>
          </p:cxnSp>
          <p:cxnSp>
            <p:nvCxnSpPr>
              <p:cNvPr id="130" name="Straight Arrow Connector 105"/>
              <p:cNvCxnSpPr>
                <a:cxnSpLocks noChangeShapeType="1"/>
              </p:cNvCxnSpPr>
              <p:nvPr/>
            </p:nvCxnSpPr>
            <p:spPr bwMode="auto">
              <a:xfrm rot="5400000" flipH="1" flipV="1">
                <a:off x="3414712" y="3748088"/>
                <a:ext cx="2057400" cy="676275"/>
              </a:xfrm>
              <a:prstGeom prst="straightConnector1">
                <a:avLst/>
              </a:prstGeom>
              <a:grpFill/>
              <a:ln w="22225" algn="ctr">
                <a:solidFill>
                  <a:srgbClr val="92D050"/>
                </a:solidFill>
                <a:round/>
                <a:headEnd/>
                <a:tailEnd type="arrow" w="med" len="med"/>
              </a:ln>
            </p:spPr>
          </p:cxnSp>
          <p:cxnSp>
            <p:nvCxnSpPr>
              <p:cNvPr id="131" name="Straight Arrow Connector 107"/>
              <p:cNvCxnSpPr>
                <a:cxnSpLocks noChangeShapeType="1"/>
              </p:cNvCxnSpPr>
              <p:nvPr/>
            </p:nvCxnSpPr>
            <p:spPr bwMode="auto">
              <a:xfrm rot="5400000" flipH="1" flipV="1">
                <a:off x="2914650" y="3390900"/>
                <a:ext cx="2133600" cy="1485900"/>
              </a:xfrm>
              <a:prstGeom prst="straightConnector1">
                <a:avLst/>
              </a:prstGeom>
              <a:grpFill/>
              <a:ln w="22225" algn="ctr">
                <a:solidFill>
                  <a:srgbClr val="92D050"/>
                </a:solidFill>
                <a:round/>
                <a:headEnd/>
                <a:tailEnd type="arrow" w="med" len="med"/>
              </a:ln>
            </p:spPr>
          </p:cxnSp>
        </p:grpSp>
        <p:sp>
          <p:nvSpPr>
            <p:cNvPr id="120" name="TextBox 119"/>
            <p:cNvSpPr txBox="1"/>
            <p:nvPr/>
          </p:nvSpPr>
          <p:spPr>
            <a:xfrm>
              <a:off x="6476999" y="3609975"/>
              <a:ext cx="1219200" cy="307975"/>
            </a:xfrm>
            <a:prstGeom prst="rect">
              <a:avLst/>
            </a:prstGeom>
            <a:noFill/>
            <a:ln w="22225">
              <a:solidFill>
                <a:schemeClr val="accent3"/>
              </a:solidFill>
            </a:ln>
          </p:spPr>
          <p:txBody>
            <a:bodyPr>
              <a:spAutoFit/>
            </a:bodyPr>
            <a:lstStyle/>
            <a:p>
              <a:pPr eaLnBrk="0" hangingPunct="0">
                <a:buClr>
                  <a:srgbClr val="FF6600"/>
                </a:buClr>
                <a:buFont typeface="Wingdings" pitchFamily="2" charset="2"/>
                <a:buNone/>
                <a:defRPr/>
              </a:pPr>
              <a:r>
                <a:rPr lang="en-GB" sz="1400" dirty="0">
                  <a:solidFill>
                    <a:srgbClr val="92D050"/>
                  </a:solidFill>
                </a:rPr>
                <a:t>CONSUME</a:t>
              </a:r>
            </a:p>
          </p:txBody>
        </p:sp>
      </p:grpSp>
      <p:cxnSp>
        <p:nvCxnSpPr>
          <p:cNvPr id="133" name="Straight Arrow Connector 132"/>
          <p:cNvCxnSpPr/>
          <p:nvPr/>
        </p:nvCxnSpPr>
        <p:spPr bwMode="auto">
          <a:xfrm rot="10800000" flipV="1">
            <a:off x="5268686" y="2090056"/>
            <a:ext cx="537028" cy="261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4" name="Straight Arrow Connector 133"/>
          <p:cNvCxnSpPr/>
          <p:nvPr/>
        </p:nvCxnSpPr>
        <p:spPr bwMode="auto">
          <a:xfrm rot="16200000" flipH="1">
            <a:off x="4133510" y="1869280"/>
            <a:ext cx="289150" cy="544286"/>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6" name="Straight Arrow Connector 135"/>
          <p:cNvCxnSpPr>
            <a:stCxn id="78" idx="3"/>
          </p:cNvCxnSpPr>
          <p:nvPr/>
        </p:nvCxnSpPr>
        <p:spPr bwMode="auto">
          <a:xfrm flipH="1">
            <a:off x="5275943" y="2797409"/>
            <a:ext cx="1399919" cy="5464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8" name="Straight Arrow Connector 137"/>
          <p:cNvCxnSpPr/>
          <p:nvPr/>
        </p:nvCxnSpPr>
        <p:spPr bwMode="auto">
          <a:xfrm>
            <a:off x="3062514" y="2786743"/>
            <a:ext cx="1240972" cy="65313"/>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40" name="Straight Arrow Connector 139"/>
          <p:cNvCxnSpPr/>
          <p:nvPr/>
        </p:nvCxnSpPr>
        <p:spPr bwMode="auto">
          <a:xfrm rot="16200000" flipH="1">
            <a:off x="4709887" y="1966684"/>
            <a:ext cx="312055" cy="7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grpSp>
        <p:nvGrpSpPr>
          <p:cNvPr id="41" name="Group 114"/>
          <p:cNvGrpSpPr>
            <a:grpSpLocks/>
          </p:cNvGrpSpPr>
          <p:nvPr/>
        </p:nvGrpSpPr>
        <p:grpSpPr bwMode="auto">
          <a:xfrm>
            <a:off x="3071813" y="1766888"/>
            <a:ext cx="3714750" cy="949325"/>
            <a:chOff x="3071802" y="1766873"/>
            <a:chExt cx="3714776" cy="949335"/>
          </a:xfrm>
        </p:grpSpPr>
        <p:cxnSp>
          <p:nvCxnSpPr>
            <p:cNvPr id="135" name="Straight Arrow Connector 134"/>
            <p:cNvCxnSpPr/>
            <p:nvPr/>
          </p:nvCxnSpPr>
          <p:spPr bwMode="auto">
            <a:xfrm rot="10800000">
              <a:off x="3857619" y="1890699"/>
              <a:ext cx="714380" cy="628657"/>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7" name="Straight Arrow Connector 136"/>
            <p:cNvCxnSpPr/>
            <p:nvPr/>
          </p:nvCxnSpPr>
          <p:spPr bwMode="auto">
            <a:xfrm rot="10800000">
              <a:off x="3071802" y="2714620"/>
              <a:ext cx="1428760"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9" name="Straight Arrow Connector 138"/>
            <p:cNvCxnSpPr/>
            <p:nvPr/>
          </p:nvCxnSpPr>
          <p:spPr bwMode="auto">
            <a:xfrm rot="16200000" flipV="1">
              <a:off x="4729162" y="1924038"/>
              <a:ext cx="314328" cy="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1" name="Straight Arrow Connector 140"/>
            <p:cNvCxnSpPr/>
            <p:nvPr/>
          </p:nvCxnSpPr>
          <p:spPr bwMode="auto">
            <a:xfrm flipV="1">
              <a:off x="5181604" y="2071676"/>
              <a:ext cx="747718" cy="44768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2" name="Straight Arrow Connector 141"/>
            <p:cNvCxnSpPr/>
            <p:nvPr/>
          </p:nvCxnSpPr>
          <p:spPr bwMode="auto">
            <a:xfrm>
              <a:off x="5214942" y="2714620"/>
              <a:ext cx="1571636"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sp>
          <p:nvSpPr>
            <p:cNvPr id="143" name="TextBox 142"/>
            <p:cNvSpPr txBox="1"/>
            <p:nvPr/>
          </p:nvSpPr>
          <p:spPr>
            <a:xfrm>
              <a:off x="3114664" y="2143114"/>
              <a:ext cx="1257309" cy="307978"/>
            </a:xfrm>
            <a:prstGeom prst="rect">
              <a:avLst/>
            </a:prstGeom>
            <a:noFill/>
          </p:spPr>
          <p:txBody>
            <a:bodyPr>
              <a:spAutoFit/>
            </a:bodyPr>
            <a:lstStyle/>
            <a:p>
              <a:pPr algn="ctr" eaLnBrk="0" hangingPunct="0">
                <a:buClr>
                  <a:srgbClr val="FF6600"/>
                </a:buClr>
                <a:buFont typeface="Wingdings" pitchFamily="2" charset="2"/>
                <a:buNone/>
                <a:defRPr/>
              </a:pPr>
              <a:r>
                <a:rPr lang="en-GB" sz="1400" dirty="0">
                  <a:solidFill>
                    <a:schemeClr val="accent6">
                      <a:lumMod val="60000"/>
                      <a:lumOff val="40000"/>
                    </a:schemeClr>
                  </a:solidFill>
                </a:rPr>
                <a:t>CONNECT</a:t>
              </a:r>
            </a:p>
          </p:txBody>
        </p:sp>
      </p:grpSp>
      <p:cxnSp>
        <p:nvCxnSpPr>
          <p:cNvPr id="145" name="Straight Arrow Connector 144"/>
          <p:cNvCxnSpPr/>
          <p:nvPr/>
        </p:nvCxnSpPr>
        <p:spPr bwMode="auto">
          <a:xfrm>
            <a:off x="5196115" y="3018972"/>
            <a:ext cx="1901371" cy="117565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6" name="Straight Arrow Connector 145"/>
          <p:cNvCxnSpPr>
            <a:endCxn id="16429" idx="0"/>
          </p:cNvCxnSpPr>
          <p:nvPr/>
        </p:nvCxnSpPr>
        <p:spPr bwMode="auto">
          <a:xfrm rot="16200000" flipH="1">
            <a:off x="5100184" y="3071359"/>
            <a:ext cx="1064078" cy="106090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8" name="Straight Arrow Connector 147"/>
          <p:cNvCxnSpPr/>
          <p:nvPr/>
        </p:nvCxnSpPr>
        <p:spPr bwMode="auto">
          <a:xfrm rot="16200000" flipH="1">
            <a:off x="4695371" y="3432628"/>
            <a:ext cx="2111829" cy="148771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0" name="Straight Arrow Connector 149"/>
          <p:cNvCxnSpPr>
            <a:stCxn id="92" idx="2"/>
          </p:cNvCxnSpPr>
          <p:nvPr/>
        </p:nvCxnSpPr>
        <p:spPr bwMode="auto">
          <a:xfrm rot="16200000" flipH="1">
            <a:off x="4197239" y="3834383"/>
            <a:ext cx="2009544" cy="64134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2" name="Straight Arrow Connector 151"/>
          <p:cNvCxnSpPr/>
          <p:nvPr/>
        </p:nvCxnSpPr>
        <p:spPr bwMode="auto">
          <a:xfrm rot="5400000">
            <a:off x="3403600" y="3831772"/>
            <a:ext cx="2053772" cy="631371"/>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4" name="Straight Arrow Connector 153"/>
          <p:cNvCxnSpPr/>
          <p:nvPr/>
        </p:nvCxnSpPr>
        <p:spPr bwMode="auto">
          <a:xfrm rot="5400000">
            <a:off x="2931886" y="3432629"/>
            <a:ext cx="2068287" cy="141514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6" name="Straight Arrow Connector 155"/>
          <p:cNvCxnSpPr/>
          <p:nvPr/>
        </p:nvCxnSpPr>
        <p:spPr bwMode="auto">
          <a:xfrm rot="10800000" flipV="1">
            <a:off x="2648858" y="3018970"/>
            <a:ext cx="1908628" cy="105228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8" name="Straight Arrow Connector 157"/>
          <p:cNvCxnSpPr/>
          <p:nvPr/>
        </p:nvCxnSpPr>
        <p:spPr bwMode="auto">
          <a:xfrm rot="5400000">
            <a:off x="3693886" y="3120572"/>
            <a:ext cx="950686" cy="89262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grpSp>
        <p:nvGrpSpPr>
          <p:cNvPr id="42" name="Group 169"/>
          <p:cNvGrpSpPr/>
          <p:nvPr/>
        </p:nvGrpSpPr>
        <p:grpSpPr>
          <a:xfrm>
            <a:off x="3524250" y="3027356"/>
            <a:ext cx="4028205" cy="2216159"/>
            <a:chOff x="3524250" y="3027356"/>
            <a:chExt cx="4028205" cy="2216159"/>
          </a:xfrm>
        </p:grpSpPr>
        <p:sp>
          <p:nvSpPr>
            <p:cNvPr id="147" name="TextBox 146"/>
            <p:cNvSpPr txBox="1"/>
            <p:nvPr/>
          </p:nvSpPr>
          <p:spPr>
            <a:xfrm>
              <a:off x="6572250" y="3186116"/>
              <a:ext cx="980205" cy="307777"/>
            </a:xfrm>
            <a:prstGeom prst="rect">
              <a:avLst/>
            </a:prstGeom>
            <a:noFill/>
          </p:spPr>
          <p:txBody>
            <a:bodyPr wrap="none" rtlCol="0">
              <a:spAutoFit/>
            </a:bodyPr>
            <a:lstStyle/>
            <a:p>
              <a:r>
                <a:rPr lang="en-GB" sz="1400" dirty="0" smtClean="0">
                  <a:solidFill>
                    <a:srgbClr val="FF0000"/>
                  </a:solidFill>
                </a:rPr>
                <a:t>CREATE</a:t>
              </a:r>
              <a:endParaRPr lang="en-US" sz="1400" dirty="0">
                <a:solidFill>
                  <a:srgbClr val="FF0000"/>
                </a:solidFill>
              </a:endParaRPr>
            </a:p>
          </p:txBody>
        </p:sp>
        <p:cxnSp>
          <p:nvCxnSpPr>
            <p:cNvPr id="151" name="Elbow Connector 150"/>
            <p:cNvCxnSpPr>
              <a:stCxn id="33" idx="2"/>
            </p:cNvCxnSpPr>
            <p:nvPr/>
          </p:nvCxnSpPr>
          <p:spPr bwMode="auto">
            <a:xfrm rot="16200000" flipH="1">
              <a:off x="4442620" y="3485356"/>
              <a:ext cx="968375" cy="61912"/>
            </a:xfrm>
            <a:prstGeom prst="bentConnector3">
              <a:avLst>
                <a:gd name="adj1" fmla="val 66230"/>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55" name="Elbow Connector 154"/>
            <p:cNvCxnSpPr/>
            <p:nvPr/>
          </p:nvCxnSpPr>
          <p:spPr bwMode="auto">
            <a:xfrm>
              <a:off x="4905372" y="3027356"/>
              <a:ext cx="2109789" cy="1087443"/>
            </a:xfrm>
            <a:prstGeom prst="bentConnector3">
              <a:avLst>
                <a:gd name="adj1" fmla="val 27652"/>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59" name="Elbow Connector 158"/>
            <p:cNvCxnSpPr/>
            <p:nvPr/>
          </p:nvCxnSpPr>
          <p:spPr bwMode="auto">
            <a:xfrm rot="5400000">
              <a:off x="3340089" y="3682999"/>
              <a:ext cx="2206641" cy="914392"/>
            </a:xfrm>
            <a:prstGeom prst="bentConnector3">
              <a:avLst>
                <a:gd name="adj1" fmla="val 28633"/>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67" name="Elbow Connector 166"/>
            <p:cNvCxnSpPr>
              <a:endCxn id="16432" idx="0"/>
            </p:cNvCxnSpPr>
            <p:nvPr/>
          </p:nvCxnSpPr>
          <p:spPr bwMode="auto">
            <a:xfrm rot="10800000" flipV="1">
              <a:off x="3524250" y="3032106"/>
              <a:ext cx="1543044" cy="1063644"/>
            </a:xfrm>
            <a:prstGeom prst="bentConnector2">
              <a:avLst/>
            </a:prstGeom>
            <a:solidFill>
              <a:schemeClr val="accent1">
                <a:alpha val="50000"/>
              </a:schemeClr>
            </a:solidFill>
            <a:ln w="15875" cap="flat" cmpd="sng" algn="ctr">
              <a:solidFill>
                <a:srgbClr val="FF0000"/>
              </a:solidFill>
              <a:prstDash val="solid"/>
              <a:round/>
              <a:headEnd type="none" w="med" len="med"/>
              <a:tailEnd type="arrow"/>
            </a:ln>
            <a:effectLst/>
          </p:spPr>
        </p:cxnSp>
      </p:grpSp>
      <p:grpSp>
        <p:nvGrpSpPr>
          <p:cNvPr id="43" name="Group 114"/>
          <p:cNvGrpSpPr>
            <a:grpSpLocks/>
          </p:cNvGrpSpPr>
          <p:nvPr/>
        </p:nvGrpSpPr>
        <p:grpSpPr bwMode="auto">
          <a:xfrm>
            <a:off x="3071813" y="1766888"/>
            <a:ext cx="3714750" cy="949325"/>
            <a:chOff x="3071802" y="1766873"/>
            <a:chExt cx="3714776" cy="949335"/>
          </a:xfrm>
        </p:grpSpPr>
        <p:cxnSp>
          <p:nvCxnSpPr>
            <p:cNvPr id="157" name="Straight Arrow Connector 50"/>
            <p:cNvCxnSpPr>
              <a:cxnSpLocks noChangeShapeType="1"/>
            </p:cNvCxnSpPr>
            <p:nvPr/>
          </p:nvCxnSpPr>
          <p:spPr bwMode="auto">
            <a:xfrm rot="10800000">
              <a:off x="3857620" y="1890002"/>
              <a:ext cx="714380" cy="629353"/>
            </a:xfrm>
            <a:prstGeom prst="straightConnector1">
              <a:avLst/>
            </a:prstGeom>
            <a:noFill/>
            <a:ln w="9525" algn="ctr">
              <a:solidFill>
                <a:srgbClr val="FF9900"/>
              </a:solidFill>
              <a:round/>
              <a:headEnd type="arrow" w="med" len="med"/>
              <a:tailEnd type="arrow" w="med" len="med"/>
            </a:ln>
          </p:spPr>
        </p:cxnSp>
        <p:cxnSp>
          <p:nvCxnSpPr>
            <p:cNvPr id="160" name="Straight Arrow Connector 52"/>
            <p:cNvCxnSpPr>
              <a:cxnSpLocks noChangeShapeType="1"/>
            </p:cNvCxnSpPr>
            <p:nvPr/>
          </p:nvCxnSpPr>
          <p:spPr bwMode="auto">
            <a:xfrm rot="10800000">
              <a:off x="3071802" y="2714620"/>
              <a:ext cx="1428760" cy="1588"/>
            </a:xfrm>
            <a:prstGeom prst="straightConnector1">
              <a:avLst/>
            </a:prstGeom>
            <a:noFill/>
            <a:ln w="9525" algn="ctr">
              <a:solidFill>
                <a:srgbClr val="FF9900"/>
              </a:solidFill>
              <a:round/>
              <a:headEnd type="arrow" w="med" len="med"/>
              <a:tailEnd type="arrow" w="med" len="med"/>
            </a:ln>
          </p:spPr>
        </p:cxnSp>
        <p:cxnSp>
          <p:nvCxnSpPr>
            <p:cNvPr id="161" name="Straight Arrow Connector 54"/>
            <p:cNvCxnSpPr>
              <a:cxnSpLocks noChangeShapeType="1"/>
            </p:cNvCxnSpPr>
            <p:nvPr/>
          </p:nvCxnSpPr>
          <p:spPr bwMode="auto">
            <a:xfrm rot="16200000" flipV="1">
              <a:off x="4729164" y="1924036"/>
              <a:ext cx="314330" cy="3"/>
            </a:xfrm>
            <a:prstGeom prst="straightConnector1">
              <a:avLst/>
            </a:prstGeom>
            <a:noFill/>
            <a:ln w="9525" algn="ctr">
              <a:solidFill>
                <a:srgbClr val="FF9900"/>
              </a:solidFill>
              <a:round/>
              <a:headEnd type="arrow" w="med" len="med"/>
              <a:tailEnd type="arrow" w="med" len="med"/>
            </a:ln>
          </p:spPr>
        </p:cxnSp>
        <p:cxnSp>
          <p:nvCxnSpPr>
            <p:cNvPr id="162" name="Straight Arrow Connector 56"/>
            <p:cNvCxnSpPr>
              <a:cxnSpLocks noChangeShapeType="1"/>
            </p:cNvCxnSpPr>
            <p:nvPr/>
          </p:nvCxnSpPr>
          <p:spPr bwMode="auto">
            <a:xfrm flipV="1">
              <a:off x="5181600" y="2071678"/>
              <a:ext cx="747722" cy="447676"/>
            </a:xfrm>
            <a:prstGeom prst="straightConnector1">
              <a:avLst/>
            </a:prstGeom>
            <a:noFill/>
            <a:ln w="9525" algn="ctr">
              <a:solidFill>
                <a:srgbClr val="FF9900"/>
              </a:solidFill>
              <a:round/>
              <a:headEnd type="arrow" w="med" len="med"/>
              <a:tailEnd type="arrow" w="med" len="med"/>
            </a:ln>
          </p:spPr>
        </p:cxnSp>
        <p:cxnSp>
          <p:nvCxnSpPr>
            <p:cNvPr id="163" name="Straight Arrow Connector 58"/>
            <p:cNvCxnSpPr>
              <a:cxnSpLocks noChangeShapeType="1"/>
            </p:cNvCxnSpPr>
            <p:nvPr/>
          </p:nvCxnSpPr>
          <p:spPr bwMode="auto">
            <a:xfrm>
              <a:off x="5214942" y="2714620"/>
              <a:ext cx="1571636" cy="1588"/>
            </a:xfrm>
            <a:prstGeom prst="straightConnector1">
              <a:avLst/>
            </a:prstGeom>
            <a:noFill/>
            <a:ln w="9525" algn="ctr">
              <a:solidFill>
                <a:srgbClr val="FF9900"/>
              </a:solidFill>
              <a:round/>
              <a:headEnd type="arrow" w="med" len="med"/>
              <a:tailEnd type="arrow" w="med" len="med"/>
            </a:ln>
          </p:spPr>
        </p:cxnSp>
        <p:sp>
          <p:nvSpPr>
            <p:cNvPr id="164" name="TextBox 163"/>
            <p:cNvSpPr txBox="1"/>
            <p:nvPr/>
          </p:nvSpPr>
          <p:spPr>
            <a:xfrm>
              <a:off x="3114664" y="2143114"/>
              <a:ext cx="1257309" cy="307978"/>
            </a:xfrm>
            <a:prstGeom prst="rect">
              <a:avLst/>
            </a:prstGeom>
            <a:noFill/>
            <a:ln>
              <a:solidFill>
                <a:schemeClr val="bg1"/>
              </a:solidFill>
            </a:ln>
          </p:spPr>
          <p:txBody>
            <a:bodyPr>
              <a:spAutoFit/>
            </a:bodyPr>
            <a:lstStyle/>
            <a:p>
              <a:pPr algn="ctr" eaLnBrk="0" hangingPunct="0">
                <a:buClr>
                  <a:srgbClr val="FF6600"/>
                </a:buClr>
                <a:buFont typeface="Wingdings" pitchFamily="2" charset="2"/>
                <a:buNone/>
                <a:defRPr/>
              </a:pPr>
              <a:r>
                <a:rPr lang="en-GB" sz="1400" dirty="0">
                  <a:solidFill>
                    <a:schemeClr val="accent6">
                      <a:lumMod val="40000"/>
                      <a:lumOff val="60000"/>
                    </a:schemeClr>
                  </a:solidFill>
                </a:rPr>
                <a:t>CONNECT</a:t>
              </a:r>
            </a:p>
          </p:txBody>
        </p:sp>
      </p:grpSp>
      <p:grpSp>
        <p:nvGrpSpPr>
          <p:cNvPr id="44" name="Group 131"/>
          <p:cNvGrpSpPr>
            <a:grpSpLocks/>
          </p:cNvGrpSpPr>
          <p:nvPr/>
        </p:nvGrpSpPr>
        <p:grpSpPr bwMode="auto">
          <a:xfrm>
            <a:off x="828681" y="3032125"/>
            <a:ext cx="6762750" cy="2263775"/>
            <a:chOff x="657226" y="3032124"/>
            <a:chExt cx="6762749" cy="2263775"/>
          </a:xfrm>
        </p:grpSpPr>
        <p:sp>
          <p:nvSpPr>
            <p:cNvPr id="166" name="TextBox 170"/>
            <p:cNvSpPr txBox="1">
              <a:spLocks noChangeArrowheads="1"/>
            </p:cNvSpPr>
            <p:nvPr/>
          </p:nvSpPr>
          <p:spPr bwMode="auto">
            <a:xfrm>
              <a:off x="657226" y="3933826"/>
              <a:ext cx="1514474" cy="307777"/>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400" dirty="0">
                  <a:solidFill>
                    <a:srgbClr val="FF9900"/>
                  </a:solidFill>
                </a:rPr>
                <a:t>CONTRIBUTE</a:t>
              </a:r>
            </a:p>
          </p:txBody>
        </p:sp>
        <p:cxnSp>
          <p:nvCxnSpPr>
            <p:cNvPr id="168" name="Elbow Connector 96"/>
            <p:cNvCxnSpPr>
              <a:cxnSpLocks noChangeShapeType="1"/>
            </p:cNvCxnSpPr>
            <p:nvPr/>
          </p:nvCxnSpPr>
          <p:spPr bwMode="auto">
            <a:xfrm rot="5400000">
              <a:off x="4405316" y="3519487"/>
              <a:ext cx="952497" cy="28579"/>
            </a:xfrm>
            <a:prstGeom prst="bentConnector3">
              <a:avLst>
                <a:gd name="adj1" fmla="val 74000"/>
              </a:avLst>
            </a:prstGeom>
            <a:noFill/>
            <a:ln w="19050" algn="ctr">
              <a:solidFill>
                <a:srgbClr val="FF9900"/>
              </a:solidFill>
              <a:round/>
              <a:headEnd/>
              <a:tailEnd type="arrow" w="med" len="med"/>
            </a:ln>
          </p:spPr>
        </p:cxnSp>
        <p:cxnSp>
          <p:nvCxnSpPr>
            <p:cNvPr id="169" name="Elbow Connector 98"/>
            <p:cNvCxnSpPr>
              <a:cxnSpLocks noChangeShapeType="1"/>
            </p:cNvCxnSpPr>
            <p:nvPr/>
          </p:nvCxnSpPr>
          <p:spPr bwMode="auto">
            <a:xfrm rot="16200000" flipH="1">
              <a:off x="4978398" y="2949572"/>
              <a:ext cx="1101725" cy="1266829"/>
            </a:xfrm>
            <a:prstGeom prst="bentConnector3">
              <a:avLst>
                <a:gd name="adj1" fmla="val 50000"/>
              </a:avLst>
            </a:prstGeom>
            <a:noFill/>
            <a:ln w="19050" algn="ctr">
              <a:solidFill>
                <a:srgbClr val="FF9900"/>
              </a:solidFill>
              <a:round/>
              <a:headEnd/>
              <a:tailEnd type="arrow" w="med" len="med"/>
            </a:ln>
          </p:spPr>
        </p:cxnSp>
        <p:cxnSp>
          <p:nvCxnSpPr>
            <p:cNvPr id="170" name="Elbow Connector 100"/>
            <p:cNvCxnSpPr>
              <a:cxnSpLocks noChangeShapeType="1"/>
            </p:cNvCxnSpPr>
            <p:nvPr/>
          </p:nvCxnSpPr>
          <p:spPr bwMode="auto">
            <a:xfrm rot="16200000" flipH="1">
              <a:off x="5607048" y="2320922"/>
              <a:ext cx="1101725" cy="2524129"/>
            </a:xfrm>
            <a:prstGeom prst="bentConnector3">
              <a:avLst>
                <a:gd name="adj1" fmla="val 21472"/>
              </a:avLst>
            </a:prstGeom>
            <a:noFill/>
            <a:ln w="19050" algn="ctr">
              <a:solidFill>
                <a:srgbClr val="FF9900"/>
              </a:solidFill>
              <a:round/>
              <a:headEnd/>
              <a:tailEnd type="arrow" w="med" len="med"/>
            </a:ln>
          </p:spPr>
        </p:cxnSp>
        <p:cxnSp>
          <p:nvCxnSpPr>
            <p:cNvPr id="171" name="Elbow Connector 106"/>
            <p:cNvCxnSpPr>
              <a:cxnSpLocks noChangeShapeType="1"/>
            </p:cNvCxnSpPr>
            <p:nvPr/>
          </p:nvCxnSpPr>
          <p:spPr bwMode="auto">
            <a:xfrm rot="5400000">
              <a:off x="3678236" y="2878139"/>
              <a:ext cx="1063625" cy="1371596"/>
            </a:xfrm>
            <a:prstGeom prst="bentConnector3">
              <a:avLst>
                <a:gd name="adj1" fmla="val 50000"/>
              </a:avLst>
            </a:prstGeom>
            <a:noFill/>
            <a:ln w="19050" algn="ctr">
              <a:solidFill>
                <a:srgbClr val="FF9900"/>
              </a:solidFill>
              <a:round/>
              <a:headEnd/>
              <a:tailEnd type="arrow" w="med" len="med"/>
            </a:ln>
          </p:spPr>
        </p:cxnSp>
        <p:cxnSp>
          <p:nvCxnSpPr>
            <p:cNvPr id="172" name="Elbow Connector 112"/>
            <p:cNvCxnSpPr>
              <a:cxnSpLocks noChangeShapeType="1"/>
            </p:cNvCxnSpPr>
            <p:nvPr/>
          </p:nvCxnSpPr>
          <p:spPr bwMode="auto">
            <a:xfrm rot="5400000">
              <a:off x="3411536" y="3811589"/>
              <a:ext cx="2263775" cy="704846"/>
            </a:xfrm>
            <a:prstGeom prst="bentConnector3">
              <a:avLst>
                <a:gd name="adj1" fmla="val 32329"/>
              </a:avLst>
            </a:prstGeom>
            <a:noFill/>
            <a:ln w="19050" algn="ctr">
              <a:solidFill>
                <a:srgbClr val="FF9900"/>
              </a:solidFill>
              <a:round/>
              <a:headEnd/>
              <a:tailEnd type="arrow" w="med" len="med"/>
            </a:ln>
          </p:spPr>
        </p:cxnSp>
        <p:cxnSp>
          <p:nvCxnSpPr>
            <p:cNvPr id="173" name="Elbow Connector 118"/>
            <p:cNvCxnSpPr>
              <a:cxnSpLocks noChangeShapeType="1"/>
            </p:cNvCxnSpPr>
            <p:nvPr/>
          </p:nvCxnSpPr>
          <p:spPr bwMode="auto">
            <a:xfrm rot="16200000" flipH="1">
              <a:off x="4087811" y="3840160"/>
              <a:ext cx="2149475" cy="533404"/>
            </a:xfrm>
            <a:prstGeom prst="bentConnector3">
              <a:avLst>
                <a:gd name="adj1" fmla="val 34046"/>
              </a:avLst>
            </a:prstGeom>
            <a:noFill/>
            <a:ln w="19050" algn="ctr">
              <a:solidFill>
                <a:srgbClr val="FF9900"/>
              </a:solidFill>
              <a:round/>
              <a:headEnd/>
              <a:tailEnd type="arrow" w="med" len="med"/>
            </a:ln>
          </p:spPr>
        </p:cxnSp>
        <p:cxnSp>
          <p:nvCxnSpPr>
            <p:cNvPr id="174" name="Elbow Connector 123"/>
            <p:cNvCxnSpPr>
              <a:cxnSpLocks noChangeShapeType="1"/>
            </p:cNvCxnSpPr>
            <p:nvPr/>
          </p:nvCxnSpPr>
          <p:spPr bwMode="auto">
            <a:xfrm rot="16200000" flipH="1">
              <a:off x="4887910" y="3040060"/>
              <a:ext cx="1968500" cy="1952629"/>
            </a:xfrm>
            <a:prstGeom prst="bentConnector3">
              <a:avLst>
                <a:gd name="adj1" fmla="val 36935"/>
              </a:avLst>
            </a:prstGeom>
            <a:noFill/>
            <a:ln w="19050" algn="ctr">
              <a:solidFill>
                <a:srgbClr val="FF9900"/>
              </a:solidFill>
              <a:round/>
              <a:headEnd/>
              <a:tailEnd type="arrow" w="med" len="med"/>
            </a:ln>
          </p:spPr>
        </p:cxnSp>
        <p:cxnSp>
          <p:nvCxnSpPr>
            <p:cNvPr id="175" name="Elbow Connector 127"/>
            <p:cNvCxnSpPr>
              <a:cxnSpLocks noChangeShapeType="1"/>
            </p:cNvCxnSpPr>
            <p:nvPr/>
          </p:nvCxnSpPr>
          <p:spPr bwMode="auto">
            <a:xfrm rot="5400000">
              <a:off x="3125786" y="2325689"/>
              <a:ext cx="1063625" cy="2476496"/>
            </a:xfrm>
            <a:prstGeom prst="bentConnector3">
              <a:avLst>
                <a:gd name="adj1" fmla="val 50000"/>
              </a:avLst>
            </a:prstGeom>
            <a:noFill/>
            <a:ln w="19050" algn="ctr">
              <a:solidFill>
                <a:srgbClr val="FF9900"/>
              </a:solidFill>
              <a:round/>
              <a:headEnd/>
              <a:tailEnd type="arrow" w="med" len="med"/>
            </a:ln>
          </p:spPr>
        </p:cxnSp>
        <p:cxnSp>
          <p:nvCxnSpPr>
            <p:cNvPr id="176" name="Elbow Connector 129"/>
            <p:cNvCxnSpPr>
              <a:cxnSpLocks noChangeShapeType="1"/>
            </p:cNvCxnSpPr>
            <p:nvPr/>
          </p:nvCxnSpPr>
          <p:spPr bwMode="auto">
            <a:xfrm rot="5400000">
              <a:off x="2872183" y="3219850"/>
              <a:ext cx="2211388" cy="1835939"/>
            </a:xfrm>
            <a:prstGeom prst="bentConnector3">
              <a:avLst>
                <a:gd name="adj1" fmla="val 24157"/>
              </a:avLst>
            </a:prstGeom>
            <a:noFill/>
            <a:ln w="19050" algn="ctr">
              <a:solidFill>
                <a:srgbClr val="FF9900"/>
              </a:solidFill>
              <a:round/>
              <a:headEnd/>
              <a:tailEnd type="arrow" w="med" len="med"/>
            </a:ln>
          </p:spPr>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2"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43793" y="17108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4"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4"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3"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4"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grpSp>
        <p:nvGrpSpPr>
          <p:cNvPr id="27" name="Group 118"/>
          <p:cNvGrpSpPr>
            <a:grpSpLocks/>
          </p:cNvGrpSpPr>
          <p:nvPr/>
        </p:nvGrpSpPr>
        <p:grpSpPr bwMode="auto">
          <a:xfrm>
            <a:off x="2624364" y="2962275"/>
            <a:ext cx="5086350" cy="2295525"/>
            <a:chOff x="2609850" y="2962275"/>
            <a:chExt cx="5086349" cy="2295525"/>
          </a:xfrm>
          <a:solidFill>
            <a:srgbClr val="92D050"/>
          </a:solidFill>
        </p:grpSpPr>
        <p:grpSp>
          <p:nvGrpSpPr>
            <p:cNvPr id="29" name="Group 109"/>
            <p:cNvGrpSpPr>
              <a:grpSpLocks/>
            </p:cNvGrpSpPr>
            <p:nvPr/>
          </p:nvGrpSpPr>
          <p:grpSpPr bwMode="auto">
            <a:xfrm>
              <a:off x="2609850" y="2962275"/>
              <a:ext cx="4552951" cy="2295525"/>
              <a:chOff x="2609850" y="2962275"/>
              <a:chExt cx="4552951" cy="2295525"/>
            </a:xfrm>
            <a:grpFill/>
          </p:grpSpPr>
          <p:cxnSp>
            <p:nvCxnSpPr>
              <p:cNvPr id="121" name="Straight Arrow Connector 87"/>
              <p:cNvCxnSpPr>
                <a:cxnSpLocks noChangeShapeType="1"/>
              </p:cNvCxnSpPr>
              <p:nvPr/>
            </p:nvCxnSpPr>
            <p:spPr bwMode="auto">
              <a:xfrm rot="5400000" flipH="1" flipV="1">
                <a:off x="4322933" y="3525091"/>
                <a:ext cx="983333" cy="67252"/>
              </a:xfrm>
              <a:prstGeom prst="straightConnector1">
                <a:avLst/>
              </a:prstGeom>
              <a:grpFill/>
              <a:ln w="22225" algn="ctr">
                <a:solidFill>
                  <a:srgbClr val="92D050"/>
                </a:solidFill>
                <a:round/>
                <a:headEnd/>
                <a:tailEnd type="arrow" w="med" len="med"/>
              </a:ln>
            </p:spPr>
          </p:cxnSp>
          <p:cxnSp>
            <p:nvCxnSpPr>
              <p:cNvPr id="122" name="Straight Arrow Connector 89"/>
              <p:cNvCxnSpPr>
                <a:cxnSpLocks noChangeShapeType="1"/>
              </p:cNvCxnSpPr>
              <p:nvPr/>
            </p:nvCxnSpPr>
            <p:spPr bwMode="auto">
              <a:xfrm rot="5400000" flipH="1" flipV="1">
                <a:off x="3729037" y="3062288"/>
                <a:ext cx="981076" cy="914400"/>
              </a:xfrm>
              <a:prstGeom prst="straightConnector1">
                <a:avLst/>
              </a:prstGeom>
              <a:grpFill/>
              <a:ln w="22225" algn="ctr">
                <a:solidFill>
                  <a:srgbClr val="92D050"/>
                </a:solidFill>
                <a:round/>
                <a:headEnd/>
                <a:tailEnd type="arrow" w="med" len="med"/>
              </a:ln>
            </p:spPr>
          </p:cxnSp>
          <p:cxnSp>
            <p:nvCxnSpPr>
              <p:cNvPr id="124" name="Straight Arrow Connector 91"/>
              <p:cNvCxnSpPr>
                <a:cxnSpLocks noChangeShapeType="1"/>
              </p:cNvCxnSpPr>
              <p:nvPr/>
            </p:nvCxnSpPr>
            <p:spPr bwMode="auto">
              <a:xfrm flipV="1">
                <a:off x="2609850" y="2962275"/>
                <a:ext cx="2019300" cy="1057275"/>
              </a:xfrm>
              <a:prstGeom prst="straightConnector1">
                <a:avLst/>
              </a:prstGeom>
              <a:grpFill/>
              <a:ln w="22225" algn="ctr">
                <a:solidFill>
                  <a:srgbClr val="92D050"/>
                </a:solidFill>
                <a:round/>
                <a:headEnd/>
                <a:tailEnd type="arrow" w="med" len="med"/>
              </a:ln>
            </p:spPr>
          </p:cxnSp>
          <p:cxnSp>
            <p:nvCxnSpPr>
              <p:cNvPr id="125" name="Straight Arrow Connector 93"/>
              <p:cNvCxnSpPr>
                <a:cxnSpLocks noChangeShapeType="1"/>
              </p:cNvCxnSpPr>
              <p:nvPr/>
            </p:nvCxnSpPr>
            <p:spPr bwMode="auto">
              <a:xfrm rot="10800000">
                <a:off x="5010151" y="3019425"/>
                <a:ext cx="1133475" cy="1066800"/>
              </a:xfrm>
              <a:prstGeom prst="straightConnector1">
                <a:avLst/>
              </a:prstGeom>
              <a:grpFill/>
              <a:ln w="22225" algn="ctr">
                <a:solidFill>
                  <a:srgbClr val="92D050"/>
                </a:solidFill>
                <a:round/>
                <a:headEnd/>
                <a:tailEnd type="arrow" w="med" len="med"/>
              </a:ln>
            </p:spPr>
          </p:cxnSp>
          <p:cxnSp>
            <p:nvCxnSpPr>
              <p:cNvPr id="126" name="Straight Arrow Connector 95"/>
              <p:cNvCxnSpPr>
                <a:cxnSpLocks noChangeShapeType="1"/>
              </p:cNvCxnSpPr>
              <p:nvPr/>
            </p:nvCxnSpPr>
            <p:spPr bwMode="auto">
              <a:xfrm rot="10800000">
                <a:off x="5133976" y="3000376"/>
                <a:ext cx="2028825" cy="1057275"/>
              </a:xfrm>
              <a:prstGeom prst="straightConnector1">
                <a:avLst/>
              </a:prstGeom>
              <a:grpFill/>
              <a:ln w="22225" algn="ctr">
                <a:solidFill>
                  <a:srgbClr val="92D050"/>
                </a:solidFill>
                <a:round/>
                <a:headEnd/>
                <a:tailEnd type="arrow" w="med" len="med"/>
              </a:ln>
            </p:spPr>
          </p:cxnSp>
          <p:cxnSp>
            <p:nvCxnSpPr>
              <p:cNvPr id="127" name="Straight Arrow Connector 101"/>
              <p:cNvCxnSpPr>
                <a:cxnSpLocks noChangeShapeType="1"/>
              </p:cNvCxnSpPr>
              <p:nvPr/>
            </p:nvCxnSpPr>
            <p:spPr bwMode="auto">
              <a:xfrm rot="16200000" flipV="1">
                <a:off x="4538663" y="3452813"/>
                <a:ext cx="2200275" cy="1409700"/>
              </a:xfrm>
              <a:prstGeom prst="straightConnector1">
                <a:avLst/>
              </a:prstGeom>
              <a:grpFill/>
              <a:ln w="22225" algn="ctr">
                <a:solidFill>
                  <a:srgbClr val="92D050"/>
                </a:solidFill>
                <a:round/>
                <a:headEnd/>
                <a:tailEnd type="arrow" w="med" len="med"/>
              </a:ln>
            </p:spPr>
          </p:cxnSp>
          <p:cxnSp>
            <p:nvCxnSpPr>
              <p:cNvPr id="129" name="Straight Arrow Connector 103"/>
              <p:cNvCxnSpPr>
                <a:cxnSpLocks noChangeShapeType="1"/>
              </p:cNvCxnSpPr>
              <p:nvPr/>
            </p:nvCxnSpPr>
            <p:spPr bwMode="auto">
              <a:xfrm rot="16200000" flipV="1">
                <a:off x="4148138" y="3795713"/>
                <a:ext cx="2066925" cy="590550"/>
              </a:xfrm>
              <a:prstGeom prst="straightConnector1">
                <a:avLst/>
              </a:prstGeom>
              <a:grpFill/>
              <a:ln w="22225" algn="ctr">
                <a:solidFill>
                  <a:srgbClr val="92D050"/>
                </a:solidFill>
                <a:round/>
                <a:headEnd/>
                <a:tailEnd type="arrow" w="med" len="med"/>
              </a:ln>
            </p:spPr>
          </p:cxnSp>
          <p:cxnSp>
            <p:nvCxnSpPr>
              <p:cNvPr id="130" name="Straight Arrow Connector 105"/>
              <p:cNvCxnSpPr>
                <a:cxnSpLocks noChangeShapeType="1"/>
              </p:cNvCxnSpPr>
              <p:nvPr/>
            </p:nvCxnSpPr>
            <p:spPr bwMode="auto">
              <a:xfrm rot="5400000" flipH="1" flipV="1">
                <a:off x="3414712" y="3748088"/>
                <a:ext cx="2057400" cy="676275"/>
              </a:xfrm>
              <a:prstGeom prst="straightConnector1">
                <a:avLst/>
              </a:prstGeom>
              <a:grpFill/>
              <a:ln w="22225" algn="ctr">
                <a:solidFill>
                  <a:srgbClr val="92D050"/>
                </a:solidFill>
                <a:round/>
                <a:headEnd/>
                <a:tailEnd type="arrow" w="med" len="med"/>
              </a:ln>
            </p:spPr>
          </p:cxnSp>
          <p:cxnSp>
            <p:nvCxnSpPr>
              <p:cNvPr id="131" name="Straight Arrow Connector 107"/>
              <p:cNvCxnSpPr>
                <a:cxnSpLocks noChangeShapeType="1"/>
              </p:cNvCxnSpPr>
              <p:nvPr/>
            </p:nvCxnSpPr>
            <p:spPr bwMode="auto">
              <a:xfrm rot="5400000" flipH="1" flipV="1">
                <a:off x="2914650" y="3390900"/>
                <a:ext cx="2133600" cy="1485900"/>
              </a:xfrm>
              <a:prstGeom prst="straightConnector1">
                <a:avLst/>
              </a:prstGeom>
              <a:grpFill/>
              <a:ln w="22225" algn="ctr">
                <a:solidFill>
                  <a:srgbClr val="92D050"/>
                </a:solidFill>
                <a:round/>
                <a:headEnd/>
                <a:tailEnd type="arrow" w="med" len="med"/>
              </a:ln>
            </p:spPr>
          </p:cxnSp>
        </p:grpSp>
        <p:sp>
          <p:nvSpPr>
            <p:cNvPr id="120" name="TextBox 119"/>
            <p:cNvSpPr txBox="1"/>
            <p:nvPr/>
          </p:nvSpPr>
          <p:spPr>
            <a:xfrm>
              <a:off x="6476999" y="3609975"/>
              <a:ext cx="1219200" cy="307975"/>
            </a:xfrm>
            <a:prstGeom prst="rect">
              <a:avLst/>
            </a:prstGeom>
            <a:noFill/>
            <a:ln w="22225">
              <a:solidFill>
                <a:schemeClr val="accent3"/>
              </a:solidFill>
            </a:ln>
          </p:spPr>
          <p:txBody>
            <a:bodyPr>
              <a:spAutoFit/>
            </a:bodyPr>
            <a:lstStyle/>
            <a:p>
              <a:pPr eaLnBrk="0" hangingPunct="0">
                <a:buClr>
                  <a:srgbClr val="FF6600"/>
                </a:buClr>
                <a:buFont typeface="Wingdings" pitchFamily="2" charset="2"/>
                <a:buNone/>
                <a:defRPr/>
              </a:pPr>
              <a:r>
                <a:rPr lang="en-GB" sz="1400" dirty="0">
                  <a:solidFill>
                    <a:srgbClr val="92D050"/>
                  </a:solidFill>
                </a:rPr>
                <a:t>CONSUME</a:t>
              </a:r>
            </a:p>
          </p:txBody>
        </p:sp>
      </p:grpSp>
      <p:cxnSp>
        <p:nvCxnSpPr>
          <p:cNvPr id="133" name="Straight Arrow Connector 132"/>
          <p:cNvCxnSpPr/>
          <p:nvPr/>
        </p:nvCxnSpPr>
        <p:spPr bwMode="auto">
          <a:xfrm rot="10800000" flipV="1">
            <a:off x="5268686" y="2090056"/>
            <a:ext cx="537028" cy="261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4" name="Straight Arrow Connector 133"/>
          <p:cNvCxnSpPr/>
          <p:nvPr/>
        </p:nvCxnSpPr>
        <p:spPr bwMode="auto">
          <a:xfrm rot="16200000" flipH="1">
            <a:off x="4133510" y="1869280"/>
            <a:ext cx="289150" cy="544286"/>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6" name="Straight Arrow Connector 135"/>
          <p:cNvCxnSpPr>
            <a:stCxn id="78" idx="3"/>
          </p:cNvCxnSpPr>
          <p:nvPr/>
        </p:nvCxnSpPr>
        <p:spPr bwMode="auto">
          <a:xfrm flipH="1">
            <a:off x="5275943" y="2797409"/>
            <a:ext cx="1399919" cy="5464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8" name="Straight Arrow Connector 137"/>
          <p:cNvCxnSpPr/>
          <p:nvPr/>
        </p:nvCxnSpPr>
        <p:spPr bwMode="auto">
          <a:xfrm>
            <a:off x="3062514" y="2786743"/>
            <a:ext cx="1240972" cy="65313"/>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40" name="Straight Arrow Connector 139"/>
          <p:cNvCxnSpPr/>
          <p:nvPr/>
        </p:nvCxnSpPr>
        <p:spPr bwMode="auto">
          <a:xfrm rot="16200000" flipH="1">
            <a:off x="4709887" y="1966684"/>
            <a:ext cx="312055" cy="7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grpSp>
        <p:nvGrpSpPr>
          <p:cNvPr id="41" name="Group 114"/>
          <p:cNvGrpSpPr>
            <a:grpSpLocks/>
          </p:cNvGrpSpPr>
          <p:nvPr/>
        </p:nvGrpSpPr>
        <p:grpSpPr bwMode="auto">
          <a:xfrm>
            <a:off x="3071813" y="1766888"/>
            <a:ext cx="3714750" cy="949325"/>
            <a:chOff x="3071802" y="1766873"/>
            <a:chExt cx="3714776" cy="949335"/>
          </a:xfrm>
        </p:grpSpPr>
        <p:cxnSp>
          <p:nvCxnSpPr>
            <p:cNvPr id="135" name="Straight Arrow Connector 134"/>
            <p:cNvCxnSpPr/>
            <p:nvPr/>
          </p:nvCxnSpPr>
          <p:spPr bwMode="auto">
            <a:xfrm rot="10800000">
              <a:off x="3857619" y="1890699"/>
              <a:ext cx="714380" cy="628657"/>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7" name="Straight Arrow Connector 136"/>
            <p:cNvCxnSpPr/>
            <p:nvPr/>
          </p:nvCxnSpPr>
          <p:spPr bwMode="auto">
            <a:xfrm rot="10800000">
              <a:off x="3071802" y="2714620"/>
              <a:ext cx="1428760"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9" name="Straight Arrow Connector 138"/>
            <p:cNvCxnSpPr/>
            <p:nvPr/>
          </p:nvCxnSpPr>
          <p:spPr bwMode="auto">
            <a:xfrm rot="16200000" flipV="1">
              <a:off x="4729162" y="1924038"/>
              <a:ext cx="314328" cy="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1" name="Straight Arrow Connector 140"/>
            <p:cNvCxnSpPr/>
            <p:nvPr/>
          </p:nvCxnSpPr>
          <p:spPr bwMode="auto">
            <a:xfrm flipV="1">
              <a:off x="5181604" y="2071676"/>
              <a:ext cx="747718" cy="44768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2" name="Straight Arrow Connector 141"/>
            <p:cNvCxnSpPr/>
            <p:nvPr/>
          </p:nvCxnSpPr>
          <p:spPr bwMode="auto">
            <a:xfrm>
              <a:off x="5214942" y="2714620"/>
              <a:ext cx="1571636"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sp>
          <p:nvSpPr>
            <p:cNvPr id="143" name="TextBox 142"/>
            <p:cNvSpPr txBox="1"/>
            <p:nvPr/>
          </p:nvSpPr>
          <p:spPr>
            <a:xfrm>
              <a:off x="3114664" y="2143114"/>
              <a:ext cx="1257309" cy="307978"/>
            </a:xfrm>
            <a:prstGeom prst="rect">
              <a:avLst/>
            </a:prstGeom>
            <a:noFill/>
          </p:spPr>
          <p:txBody>
            <a:bodyPr>
              <a:spAutoFit/>
            </a:bodyPr>
            <a:lstStyle/>
            <a:p>
              <a:pPr algn="ctr" eaLnBrk="0" hangingPunct="0">
                <a:buClr>
                  <a:srgbClr val="FF6600"/>
                </a:buClr>
                <a:buFont typeface="Wingdings" pitchFamily="2" charset="2"/>
                <a:buNone/>
                <a:defRPr/>
              </a:pPr>
              <a:r>
                <a:rPr lang="en-GB" sz="1400" dirty="0">
                  <a:solidFill>
                    <a:schemeClr val="accent6">
                      <a:lumMod val="60000"/>
                      <a:lumOff val="40000"/>
                    </a:schemeClr>
                  </a:solidFill>
                </a:rPr>
                <a:t>CONNECT</a:t>
              </a:r>
            </a:p>
          </p:txBody>
        </p:sp>
      </p:grpSp>
      <p:cxnSp>
        <p:nvCxnSpPr>
          <p:cNvPr id="145" name="Straight Arrow Connector 144"/>
          <p:cNvCxnSpPr/>
          <p:nvPr/>
        </p:nvCxnSpPr>
        <p:spPr bwMode="auto">
          <a:xfrm>
            <a:off x="5196115" y="3018972"/>
            <a:ext cx="1901371" cy="117565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6" name="Straight Arrow Connector 145"/>
          <p:cNvCxnSpPr>
            <a:endCxn id="16429" idx="0"/>
          </p:cNvCxnSpPr>
          <p:nvPr/>
        </p:nvCxnSpPr>
        <p:spPr bwMode="auto">
          <a:xfrm rot="16200000" flipH="1">
            <a:off x="5100184" y="3071359"/>
            <a:ext cx="1064078" cy="106090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8" name="Straight Arrow Connector 147"/>
          <p:cNvCxnSpPr/>
          <p:nvPr/>
        </p:nvCxnSpPr>
        <p:spPr bwMode="auto">
          <a:xfrm rot="16200000" flipH="1">
            <a:off x="4695371" y="3432628"/>
            <a:ext cx="2111829" cy="148771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0" name="Straight Arrow Connector 149"/>
          <p:cNvCxnSpPr>
            <a:stCxn id="92" idx="2"/>
          </p:cNvCxnSpPr>
          <p:nvPr/>
        </p:nvCxnSpPr>
        <p:spPr bwMode="auto">
          <a:xfrm rot="16200000" flipH="1">
            <a:off x="4197239" y="3834383"/>
            <a:ext cx="2009544" cy="64134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2" name="Straight Arrow Connector 151"/>
          <p:cNvCxnSpPr/>
          <p:nvPr/>
        </p:nvCxnSpPr>
        <p:spPr bwMode="auto">
          <a:xfrm rot="5400000">
            <a:off x="3403600" y="3831772"/>
            <a:ext cx="2053772" cy="631371"/>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4" name="Straight Arrow Connector 153"/>
          <p:cNvCxnSpPr/>
          <p:nvPr/>
        </p:nvCxnSpPr>
        <p:spPr bwMode="auto">
          <a:xfrm rot="5400000">
            <a:off x="2931886" y="3432629"/>
            <a:ext cx="2068287" cy="141514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6" name="Straight Arrow Connector 155"/>
          <p:cNvCxnSpPr/>
          <p:nvPr/>
        </p:nvCxnSpPr>
        <p:spPr bwMode="auto">
          <a:xfrm rot="10800000" flipV="1">
            <a:off x="2648858" y="3018970"/>
            <a:ext cx="1908628" cy="105228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8" name="Straight Arrow Connector 157"/>
          <p:cNvCxnSpPr/>
          <p:nvPr/>
        </p:nvCxnSpPr>
        <p:spPr bwMode="auto">
          <a:xfrm rot="5400000">
            <a:off x="3693886" y="3120572"/>
            <a:ext cx="950686" cy="89262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grpSp>
        <p:nvGrpSpPr>
          <p:cNvPr id="42" name="Group 169"/>
          <p:cNvGrpSpPr/>
          <p:nvPr/>
        </p:nvGrpSpPr>
        <p:grpSpPr>
          <a:xfrm>
            <a:off x="3524250" y="3027356"/>
            <a:ext cx="4028205" cy="2216159"/>
            <a:chOff x="3524250" y="3027356"/>
            <a:chExt cx="4028205" cy="2216159"/>
          </a:xfrm>
        </p:grpSpPr>
        <p:sp>
          <p:nvSpPr>
            <p:cNvPr id="147" name="TextBox 146"/>
            <p:cNvSpPr txBox="1"/>
            <p:nvPr/>
          </p:nvSpPr>
          <p:spPr>
            <a:xfrm>
              <a:off x="6572250" y="3186116"/>
              <a:ext cx="980205" cy="307777"/>
            </a:xfrm>
            <a:prstGeom prst="rect">
              <a:avLst/>
            </a:prstGeom>
            <a:noFill/>
          </p:spPr>
          <p:txBody>
            <a:bodyPr wrap="none" rtlCol="0">
              <a:spAutoFit/>
            </a:bodyPr>
            <a:lstStyle/>
            <a:p>
              <a:r>
                <a:rPr lang="en-GB" sz="1400" dirty="0" smtClean="0">
                  <a:solidFill>
                    <a:srgbClr val="FF0000"/>
                  </a:solidFill>
                </a:rPr>
                <a:t>CREATE</a:t>
              </a:r>
              <a:endParaRPr lang="en-US" sz="1400" dirty="0">
                <a:solidFill>
                  <a:srgbClr val="FF0000"/>
                </a:solidFill>
              </a:endParaRPr>
            </a:p>
          </p:txBody>
        </p:sp>
        <p:cxnSp>
          <p:nvCxnSpPr>
            <p:cNvPr id="151" name="Elbow Connector 150"/>
            <p:cNvCxnSpPr>
              <a:stCxn id="33" idx="2"/>
            </p:cNvCxnSpPr>
            <p:nvPr/>
          </p:nvCxnSpPr>
          <p:spPr bwMode="auto">
            <a:xfrm rot="16200000" flipH="1">
              <a:off x="4442620" y="3485356"/>
              <a:ext cx="968375" cy="61912"/>
            </a:xfrm>
            <a:prstGeom prst="bentConnector3">
              <a:avLst>
                <a:gd name="adj1" fmla="val 66230"/>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55" name="Elbow Connector 154"/>
            <p:cNvCxnSpPr/>
            <p:nvPr/>
          </p:nvCxnSpPr>
          <p:spPr bwMode="auto">
            <a:xfrm>
              <a:off x="4905372" y="3027356"/>
              <a:ext cx="2109789" cy="1087443"/>
            </a:xfrm>
            <a:prstGeom prst="bentConnector3">
              <a:avLst>
                <a:gd name="adj1" fmla="val 27652"/>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59" name="Elbow Connector 158"/>
            <p:cNvCxnSpPr/>
            <p:nvPr/>
          </p:nvCxnSpPr>
          <p:spPr bwMode="auto">
            <a:xfrm rot="5400000">
              <a:off x="3340089" y="3682999"/>
              <a:ext cx="2206641" cy="914392"/>
            </a:xfrm>
            <a:prstGeom prst="bentConnector3">
              <a:avLst>
                <a:gd name="adj1" fmla="val 28633"/>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67" name="Elbow Connector 166"/>
            <p:cNvCxnSpPr>
              <a:endCxn id="16432" idx="0"/>
            </p:cNvCxnSpPr>
            <p:nvPr/>
          </p:nvCxnSpPr>
          <p:spPr bwMode="auto">
            <a:xfrm rot="10800000" flipV="1">
              <a:off x="3524250" y="3032106"/>
              <a:ext cx="1543044" cy="1063644"/>
            </a:xfrm>
            <a:prstGeom prst="bentConnector2">
              <a:avLst/>
            </a:prstGeom>
            <a:solidFill>
              <a:schemeClr val="accent1">
                <a:alpha val="50000"/>
              </a:schemeClr>
            </a:solidFill>
            <a:ln w="15875" cap="flat" cmpd="sng" algn="ctr">
              <a:solidFill>
                <a:srgbClr val="FF0000"/>
              </a:solidFill>
              <a:prstDash val="solid"/>
              <a:round/>
              <a:headEnd type="none" w="med" len="med"/>
              <a:tailEnd type="arrow"/>
            </a:ln>
            <a:effectLst/>
          </p:spPr>
        </p:cxnSp>
      </p:grpSp>
      <p:grpSp>
        <p:nvGrpSpPr>
          <p:cNvPr id="43" name="Group 114"/>
          <p:cNvGrpSpPr>
            <a:grpSpLocks/>
          </p:cNvGrpSpPr>
          <p:nvPr/>
        </p:nvGrpSpPr>
        <p:grpSpPr bwMode="auto">
          <a:xfrm>
            <a:off x="3071813" y="1766888"/>
            <a:ext cx="3714750" cy="949325"/>
            <a:chOff x="3071802" y="1766873"/>
            <a:chExt cx="3714776" cy="949335"/>
          </a:xfrm>
        </p:grpSpPr>
        <p:cxnSp>
          <p:nvCxnSpPr>
            <p:cNvPr id="157" name="Straight Arrow Connector 50"/>
            <p:cNvCxnSpPr>
              <a:cxnSpLocks noChangeShapeType="1"/>
            </p:cNvCxnSpPr>
            <p:nvPr/>
          </p:nvCxnSpPr>
          <p:spPr bwMode="auto">
            <a:xfrm rot="10800000">
              <a:off x="3857620" y="1890002"/>
              <a:ext cx="714380" cy="629353"/>
            </a:xfrm>
            <a:prstGeom prst="straightConnector1">
              <a:avLst/>
            </a:prstGeom>
            <a:noFill/>
            <a:ln w="9525" algn="ctr">
              <a:solidFill>
                <a:srgbClr val="FF9900"/>
              </a:solidFill>
              <a:round/>
              <a:headEnd type="arrow" w="med" len="med"/>
              <a:tailEnd type="arrow" w="med" len="med"/>
            </a:ln>
          </p:spPr>
        </p:cxnSp>
        <p:cxnSp>
          <p:nvCxnSpPr>
            <p:cNvPr id="160" name="Straight Arrow Connector 52"/>
            <p:cNvCxnSpPr>
              <a:cxnSpLocks noChangeShapeType="1"/>
            </p:cNvCxnSpPr>
            <p:nvPr/>
          </p:nvCxnSpPr>
          <p:spPr bwMode="auto">
            <a:xfrm rot="10800000">
              <a:off x="3071802" y="2714620"/>
              <a:ext cx="1428760" cy="1588"/>
            </a:xfrm>
            <a:prstGeom prst="straightConnector1">
              <a:avLst/>
            </a:prstGeom>
            <a:noFill/>
            <a:ln w="9525" algn="ctr">
              <a:solidFill>
                <a:srgbClr val="FF9900"/>
              </a:solidFill>
              <a:round/>
              <a:headEnd type="arrow" w="med" len="med"/>
              <a:tailEnd type="arrow" w="med" len="med"/>
            </a:ln>
          </p:spPr>
        </p:cxnSp>
        <p:cxnSp>
          <p:nvCxnSpPr>
            <p:cNvPr id="161" name="Straight Arrow Connector 54"/>
            <p:cNvCxnSpPr>
              <a:cxnSpLocks noChangeShapeType="1"/>
            </p:cNvCxnSpPr>
            <p:nvPr/>
          </p:nvCxnSpPr>
          <p:spPr bwMode="auto">
            <a:xfrm rot="16200000" flipV="1">
              <a:off x="4729164" y="1924036"/>
              <a:ext cx="314330" cy="3"/>
            </a:xfrm>
            <a:prstGeom prst="straightConnector1">
              <a:avLst/>
            </a:prstGeom>
            <a:noFill/>
            <a:ln w="9525" algn="ctr">
              <a:solidFill>
                <a:srgbClr val="FF9900"/>
              </a:solidFill>
              <a:round/>
              <a:headEnd type="arrow" w="med" len="med"/>
              <a:tailEnd type="arrow" w="med" len="med"/>
            </a:ln>
          </p:spPr>
        </p:cxnSp>
        <p:cxnSp>
          <p:nvCxnSpPr>
            <p:cNvPr id="162" name="Straight Arrow Connector 56"/>
            <p:cNvCxnSpPr>
              <a:cxnSpLocks noChangeShapeType="1"/>
            </p:cNvCxnSpPr>
            <p:nvPr/>
          </p:nvCxnSpPr>
          <p:spPr bwMode="auto">
            <a:xfrm flipV="1">
              <a:off x="5181600" y="2071678"/>
              <a:ext cx="747722" cy="447676"/>
            </a:xfrm>
            <a:prstGeom prst="straightConnector1">
              <a:avLst/>
            </a:prstGeom>
            <a:noFill/>
            <a:ln w="9525" algn="ctr">
              <a:solidFill>
                <a:srgbClr val="FF9900"/>
              </a:solidFill>
              <a:round/>
              <a:headEnd type="arrow" w="med" len="med"/>
              <a:tailEnd type="arrow" w="med" len="med"/>
            </a:ln>
          </p:spPr>
        </p:cxnSp>
        <p:cxnSp>
          <p:nvCxnSpPr>
            <p:cNvPr id="163" name="Straight Arrow Connector 58"/>
            <p:cNvCxnSpPr>
              <a:cxnSpLocks noChangeShapeType="1"/>
            </p:cNvCxnSpPr>
            <p:nvPr/>
          </p:nvCxnSpPr>
          <p:spPr bwMode="auto">
            <a:xfrm>
              <a:off x="5214942" y="2714620"/>
              <a:ext cx="1571636" cy="1588"/>
            </a:xfrm>
            <a:prstGeom prst="straightConnector1">
              <a:avLst/>
            </a:prstGeom>
            <a:noFill/>
            <a:ln w="9525" algn="ctr">
              <a:solidFill>
                <a:srgbClr val="FF9900"/>
              </a:solidFill>
              <a:round/>
              <a:headEnd type="arrow" w="med" len="med"/>
              <a:tailEnd type="arrow" w="med" len="med"/>
            </a:ln>
          </p:spPr>
        </p:cxnSp>
        <p:sp>
          <p:nvSpPr>
            <p:cNvPr id="164" name="TextBox 163"/>
            <p:cNvSpPr txBox="1"/>
            <p:nvPr/>
          </p:nvSpPr>
          <p:spPr>
            <a:xfrm>
              <a:off x="3114664" y="2143114"/>
              <a:ext cx="1257309" cy="307978"/>
            </a:xfrm>
            <a:prstGeom prst="rect">
              <a:avLst/>
            </a:prstGeom>
            <a:noFill/>
            <a:ln>
              <a:solidFill>
                <a:schemeClr val="bg1"/>
              </a:solidFill>
            </a:ln>
          </p:spPr>
          <p:txBody>
            <a:bodyPr>
              <a:spAutoFit/>
            </a:bodyPr>
            <a:lstStyle/>
            <a:p>
              <a:pPr algn="ctr" eaLnBrk="0" hangingPunct="0">
                <a:buClr>
                  <a:srgbClr val="FF6600"/>
                </a:buClr>
                <a:buFont typeface="Wingdings" pitchFamily="2" charset="2"/>
                <a:buNone/>
                <a:defRPr/>
              </a:pPr>
              <a:r>
                <a:rPr lang="en-GB" sz="1400" dirty="0">
                  <a:solidFill>
                    <a:schemeClr val="accent6">
                      <a:lumMod val="40000"/>
                      <a:lumOff val="60000"/>
                    </a:schemeClr>
                  </a:solidFill>
                </a:rPr>
                <a:t>CONNECT</a:t>
              </a:r>
            </a:p>
          </p:txBody>
        </p:sp>
      </p:grpSp>
      <p:grpSp>
        <p:nvGrpSpPr>
          <p:cNvPr id="44" name="Group 131"/>
          <p:cNvGrpSpPr>
            <a:grpSpLocks/>
          </p:cNvGrpSpPr>
          <p:nvPr/>
        </p:nvGrpSpPr>
        <p:grpSpPr bwMode="auto">
          <a:xfrm>
            <a:off x="828681" y="3032125"/>
            <a:ext cx="6762750" cy="2263775"/>
            <a:chOff x="657226" y="3032124"/>
            <a:chExt cx="6762749" cy="2263775"/>
          </a:xfrm>
        </p:grpSpPr>
        <p:sp>
          <p:nvSpPr>
            <p:cNvPr id="166" name="TextBox 170"/>
            <p:cNvSpPr txBox="1">
              <a:spLocks noChangeArrowheads="1"/>
            </p:cNvSpPr>
            <p:nvPr/>
          </p:nvSpPr>
          <p:spPr bwMode="auto">
            <a:xfrm>
              <a:off x="657226" y="3933826"/>
              <a:ext cx="1514474" cy="307777"/>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400" dirty="0">
                  <a:solidFill>
                    <a:srgbClr val="FF9900"/>
                  </a:solidFill>
                </a:rPr>
                <a:t>CONTRIBUTE</a:t>
              </a:r>
            </a:p>
          </p:txBody>
        </p:sp>
        <p:cxnSp>
          <p:nvCxnSpPr>
            <p:cNvPr id="168" name="Elbow Connector 96"/>
            <p:cNvCxnSpPr>
              <a:cxnSpLocks noChangeShapeType="1"/>
            </p:cNvCxnSpPr>
            <p:nvPr/>
          </p:nvCxnSpPr>
          <p:spPr bwMode="auto">
            <a:xfrm rot="5400000">
              <a:off x="4405316" y="3519487"/>
              <a:ext cx="952497" cy="28579"/>
            </a:xfrm>
            <a:prstGeom prst="bentConnector3">
              <a:avLst>
                <a:gd name="adj1" fmla="val 74000"/>
              </a:avLst>
            </a:prstGeom>
            <a:noFill/>
            <a:ln w="19050" algn="ctr">
              <a:solidFill>
                <a:srgbClr val="FF9900"/>
              </a:solidFill>
              <a:round/>
              <a:headEnd/>
              <a:tailEnd type="arrow" w="med" len="med"/>
            </a:ln>
          </p:spPr>
        </p:cxnSp>
        <p:cxnSp>
          <p:nvCxnSpPr>
            <p:cNvPr id="169" name="Elbow Connector 98"/>
            <p:cNvCxnSpPr>
              <a:cxnSpLocks noChangeShapeType="1"/>
            </p:cNvCxnSpPr>
            <p:nvPr/>
          </p:nvCxnSpPr>
          <p:spPr bwMode="auto">
            <a:xfrm rot="16200000" flipH="1">
              <a:off x="4978398" y="2949572"/>
              <a:ext cx="1101725" cy="1266829"/>
            </a:xfrm>
            <a:prstGeom prst="bentConnector3">
              <a:avLst>
                <a:gd name="adj1" fmla="val 50000"/>
              </a:avLst>
            </a:prstGeom>
            <a:noFill/>
            <a:ln w="19050" algn="ctr">
              <a:solidFill>
                <a:srgbClr val="FF9900"/>
              </a:solidFill>
              <a:round/>
              <a:headEnd/>
              <a:tailEnd type="arrow" w="med" len="med"/>
            </a:ln>
          </p:spPr>
        </p:cxnSp>
        <p:cxnSp>
          <p:nvCxnSpPr>
            <p:cNvPr id="170" name="Elbow Connector 100"/>
            <p:cNvCxnSpPr>
              <a:cxnSpLocks noChangeShapeType="1"/>
            </p:cNvCxnSpPr>
            <p:nvPr/>
          </p:nvCxnSpPr>
          <p:spPr bwMode="auto">
            <a:xfrm rot="16200000" flipH="1">
              <a:off x="5607048" y="2320922"/>
              <a:ext cx="1101725" cy="2524129"/>
            </a:xfrm>
            <a:prstGeom prst="bentConnector3">
              <a:avLst>
                <a:gd name="adj1" fmla="val 21472"/>
              </a:avLst>
            </a:prstGeom>
            <a:noFill/>
            <a:ln w="19050" algn="ctr">
              <a:solidFill>
                <a:srgbClr val="FF9900"/>
              </a:solidFill>
              <a:round/>
              <a:headEnd/>
              <a:tailEnd type="arrow" w="med" len="med"/>
            </a:ln>
          </p:spPr>
        </p:cxnSp>
        <p:cxnSp>
          <p:nvCxnSpPr>
            <p:cNvPr id="171" name="Elbow Connector 106"/>
            <p:cNvCxnSpPr>
              <a:cxnSpLocks noChangeShapeType="1"/>
            </p:cNvCxnSpPr>
            <p:nvPr/>
          </p:nvCxnSpPr>
          <p:spPr bwMode="auto">
            <a:xfrm rot="5400000">
              <a:off x="3678236" y="2878139"/>
              <a:ext cx="1063625" cy="1371596"/>
            </a:xfrm>
            <a:prstGeom prst="bentConnector3">
              <a:avLst>
                <a:gd name="adj1" fmla="val 50000"/>
              </a:avLst>
            </a:prstGeom>
            <a:noFill/>
            <a:ln w="19050" algn="ctr">
              <a:solidFill>
                <a:srgbClr val="FF9900"/>
              </a:solidFill>
              <a:round/>
              <a:headEnd/>
              <a:tailEnd type="arrow" w="med" len="med"/>
            </a:ln>
          </p:spPr>
        </p:cxnSp>
        <p:cxnSp>
          <p:nvCxnSpPr>
            <p:cNvPr id="172" name="Elbow Connector 112"/>
            <p:cNvCxnSpPr>
              <a:cxnSpLocks noChangeShapeType="1"/>
            </p:cNvCxnSpPr>
            <p:nvPr/>
          </p:nvCxnSpPr>
          <p:spPr bwMode="auto">
            <a:xfrm rot="5400000">
              <a:off x="3411536" y="3811589"/>
              <a:ext cx="2263775" cy="704846"/>
            </a:xfrm>
            <a:prstGeom prst="bentConnector3">
              <a:avLst>
                <a:gd name="adj1" fmla="val 32329"/>
              </a:avLst>
            </a:prstGeom>
            <a:noFill/>
            <a:ln w="19050" algn="ctr">
              <a:solidFill>
                <a:srgbClr val="FF9900"/>
              </a:solidFill>
              <a:round/>
              <a:headEnd/>
              <a:tailEnd type="arrow" w="med" len="med"/>
            </a:ln>
          </p:spPr>
        </p:cxnSp>
        <p:cxnSp>
          <p:nvCxnSpPr>
            <p:cNvPr id="173" name="Elbow Connector 118"/>
            <p:cNvCxnSpPr>
              <a:cxnSpLocks noChangeShapeType="1"/>
            </p:cNvCxnSpPr>
            <p:nvPr/>
          </p:nvCxnSpPr>
          <p:spPr bwMode="auto">
            <a:xfrm rot="16200000" flipH="1">
              <a:off x="4087811" y="3840160"/>
              <a:ext cx="2149475" cy="533404"/>
            </a:xfrm>
            <a:prstGeom prst="bentConnector3">
              <a:avLst>
                <a:gd name="adj1" fmla="val 34046"/>
              </a:avLst>
            </a:prstGeom>
            <a:noFill/>
            <a:ln w="19050" algn="ctr">
              <a:solidFill>
                <a:srgbClr val="FF9900"/>
              </a:solidFill>
              <a:round/>
              <a:headEnd/>
              <a:tailEnd type="arrow" w="med" len="med"/>
            </a:ln>
          </p:spPr>
        </p:cxnSp>
        <p:cxnSp>
          <p:nvCxnSpPr>
            <p:cNvPr id="174" name="Elbow Connector 123"/>
            <p:cNvCxnSpPr>
              <a:cxnSpLocks noChangeShapeType="1"/>
            </p:cNvCxnSpPr>
            <p:nvPr/>
          </p:nvCxnSpPr>
          <p:spPr bwMode="auto">
            <a:xfrm rot="16200000" flipH="1">
              <a:off x="4887910" y="3040060"/>
              <a:ext cx="1968500" cy="1952629"/>
            </a:xfrm>
            <a:prstGeom prst="bentConnector3">
              <a:avLst>
                <a:gd name="adj1" fmla="val 36935"/>
              </a:avLst>
            </a:prstGeom>
            <a:noFill/>
            <a:ln w="19050" algn="ctr">
              <a:solidFill>
                <a:srgbClr val="FF9900"/>
              </a:solidFill>
              <a:round/>
              <a:headEnd/>
              <a:tailEnd type="arrow" w="med" len="med"/>
            </a:ln>
          </p:spPr>
        </p:cxnSp>
        <p:cxnSp>
          <p:nvCxnSpPr>
            <p:cNvPr id="175" name="Elbow Connector 127"/>
            <p:cNvCxnSpPr>
              <a:cxnSpLocks noChangeShapeType="1"/>
            </p:cNvCxnSpPr>
            <p:nvPr/>
          </p:nvCxnSpPr>
          <p:spPr bwMode="auto">
            <a:xfrm rot="5400000">
              <a:off x="3125786" y="2325689"/>
              <a:ext cx="1063625" cy="2476496"/>
            </a:xfrm>
            <a:prstGeom prst="bentConnector3">
              <a:avLst>
                <a:gd name="adj1" fmla="val 50000"/>
              </a:avLst>
            </a:prstGeom>
            <a:noFill/>
            <a:ln w="19050" algn="ctr">
              <a:solidFill>
                <a:srgbClr val="FF9900"/>
              </a:solidFill>
              <a:round/>
              <a:headEnd/>
              <a:tailEnd type="arrow" w="med" len="med"/>
            </a:ln>
          </p:spPr>
        </p:cxnSp>
        <p:cxnSp>
          <p:nvCxnSpPr>
            <p:cNvPr id="176" name="Elbow Connector 129"/>
            <p:cNvCxnSpPr>
              <a:cxnSpLocks noChangeShapeType="1"/>
            </p:cNvCxnSpPr>
            <p:nvPr/>
          </p:nvCxnSpPr>
          <p:spPr bwMode="auto">
            <a:xfrm rot="5400000">
              <a:off x="2872183" y="3219850"/>
              <a:ext cx="2211388" cy="1835939"/>
            </a:xfrm>
            <a:prstGeom prst="bentConnector3">
              <a:avLst>
                <a:gd name="adj1" fmla="val 24157"/>
              </a:avLst>
            </a:prstGeom>
            <a:noFill/>
            <a:ln w="19050" algn="ctr">
              <a:solidFill>
                <a:srgbClr val="FF9900"/>
              </a:solidFill>
              <a:round/>
              <a:headEnd/>
              <a:tailEnd type="arrow" w="med" len="med"/>
            </a:ln>
          </p:spPr>
        </p:cxnSp>
      </p:grpSp>
      <p:grpSp>
        <p:nvGrpSpPr>
          <p:cNvPr id="45" name="Group 172"/>
          <p:cNvGrpSpPr>
            <a:grpSpLocks/>
          </p:cNvGrpSpPr>
          <p:nvPr/>
        </p:nvGrpSpPr>
        <p:grpSpPr bwMode="auto">
          <a:xfrm>
            <a:off x="533400" y="3133710"/>
            <a:ext cx="857256" cy="900176"/>
            <a:chOff x="5819780" y="714356"/>
            <a:chExt cx="857256" cy="900176"/>
          </a:xfrm>
        </p:grpSpPr>
        <p:pic>
          <p:nvPicPr>
            <p:cNvPr id="179" name="Picture 2" descr="G:\Documents\Pictures\64x64\apps\kdmconfig.png"/>
            <p:cNvPicPr>
              <a:picLocks noChangeAspect="1" noChangeArrowheads="1"/>
            </p:cNvPicPr>
            <p:nvPr/>
          </p:nvPicPr>
          <p:blipFill>
            <a:blip r:embed="rId13" cstate="print">
              <a:duotone>
                <a:prstClr val="black"/>
                <a:srgbClr val="D9C3A5">
                  <a:tint val="50000"/>
                  <a:satMod val="180000"/>
                </a:srgbClr>
              </a:duotone>
            </a:blip>
            <a:srcRect/>
            <a:stretch>
              <a:fillRect/>
            </a:stretch>
          </p:blipFill>
          <p:spPr bwMode="auto">
            <a:xfrm>
              <a:off x="5953131" y="714356"/>
              <a:ext cx="609600" cy="609600"/>
            </a:xfrm>
            <a:prstGeom prst="rect">
              <a:avLst/>
            </a:prstGeom>
            <a:noFill/>
          </p:spPr>
        </p:pic>
        <p:sp>
          <p:nvSpPr>
            <p:cNvPr id="180" name="TextBox 174"/>
            <p:cNvSpPr txBox="1">
              <a:spLocks noChangeArrowheads="1"/>
            </p:cNvSpPr>
            <p:nvPr/>
          </p:nvSpPr>
          <p:spPr bwMode="auto">
            <a:xfrm>
              <a:off x="58197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a:solidFill>
                    <a:schemeClr val="tx1"/>
                  </a:solidFill>
                  <a:latin typeface="Arial Narrow" pitchFamily="34" charset="0"/>
                </a:rPr>
                <a:t>You and Your Peers</a:t>
              </a:r>
            </a:p>
          </p:txBody>
        </p:sp>
      </p:grpSp>
      <p:cxnSp>
        <p:nvCxnSpPr>
          <p:cNvPr id="181" name="Straight Arrow Connector 180"/>
          <p:cNvCxnSpPr/>
          <p:nvPr/>
        </p:nvCxnSpPr>
        <p:spPr bwMode="auto">
          <a:xfrm flipV="1">
            <a:off x="1552574" y="3548061"/>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82" name="Straight Arrow Connector 181"/>
          <p:cNvCxnSpPr/>
          <p:nvPr/>
        </p:nvCxnSpPr>
        <p:spPr bwMode="auto">
          <a:xfrm flipV="1">
            <a:off x="1395406" y="366236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pic>
        <p:nvPicPr>
          <p:cNvPr id="183" name="Picture 49" descr="G:\Documents\Pictures\64x64\apps\ksokoban.png"/>
          <p:cNvPicPr>
            <a:picLocks noChangeAspect="1" noChangeArrowheads="1"/>
          </p:cNvPicPr>
          <p:nvPr/>
        </p:nvPicPr>
        <p:blipFill>
          <a:blip r:embed="rId15" cstate="print"/>
          <a:srcRect/>
          <a:stretch>
            <a:fillRect/>
          </a:stretch>
        </p:blipFill>
        <p:spPr bwMode="auto">
          <a:xfrm>
            <a:off x="8277225" y="2990850"/>
            <a:ext cx="609600" cy="609600"/>
          </a:xfrm>
          <a:prstGeom prst="rect">
            <a:avLst/>
          </a:prstGeom>
          <a:noFill/>
          <a:ln w="9525">
            <a:noFill/>
            <a:miter lim="800000"/>
            <a:headEnd/>
            <a:tailEnd/>
          </a:ln>
        </p:spPr>
      </p:pic>
      <p:pic>
        <p:nvPicPr>
          <p:cNvPr id="184" name="Picture 49" descr="G:\Documents\Pictures\64x64\apps\ksokoban.png"/>
          <p:cNvPicPr>
            <a:picLocks noChangeAspect="1" noChangeArrowheads="1"/>
          </p:cNvPicPr>
          <p:nvPr/>
        </p:nvPicPr>
        <p:blipFill>
          <a:blip r:embed="rId15"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185" name="Picture 49" descr="G:\Documents\Pictures\64x64\apps\ksokoban.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sp>
        <p:nvSpPr>
          <p:cNvPr id="186" name="TextBox 185"/>
          <p:cNvSpPr txBox="1"/>
          <p:nvPr/>
        </p:nvSpPr>
        <p:spPr bwMode="auto">
          <a:xfrm>
            <a:off x="8462963" y="3643313"/>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goals</a:t>
            </a:r>
          </a:p>
        </p:txBody>
      </p:sp>
      <p:pic>
        <p:nvPicPr>
          <p:cNvPr id="188" name="Picture 4" descr="G:\Documents\Pictures\64x64\apps\personal.png"/>
          <p:cNvPicPr>
            <a:picLocks noChangeAspect="1" noChangeArrowheads="1"/>
          </p:cNvPicPr>
          <p:nvPr/>
        </p:nvPicPr>
        <p:blipFill>
          <a:blip r:embed="rId14" cstate="print">
            <a:duotone>
              <a:schemeClr val="accent1">
                <a:shade val="45000"/>
                <a:satMod val="135000"/>
              </a:schemeClr>
              <a:prstClr val="white"/>
            </a:duotone>
          </a:blip>
          <a:srcRect/>
          <a:stretch>
            <a:fillRect/>
          </a:stretch>
        </p:blipFill>
        <p:spPr bwMode="auto">
          <a:xfrm>
            <a:off x="728662" y="3238501"/>
            <a:ext cx="447760" cy="44767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FontTx/>
              <a:buChar char="•"/>
            </a:pPr>
            <a:endParaRPr lang="en-GB" altLang="en-GB">
              <a:solidFill>
                <a:schemeClr val="tx1"/>
              </a:solidFill>
            </a:endParaRPr>
          </a:p>
          <a:p>
            <a:pPr>
              <a:buFontTx/>
              <a:buChar char="•"/>
            </a:pPr>
            <a:endParaRPr lang="en-GB" altLang="en-GB">
              <a:solidFill>
                <a:schemeClr val="tx1"/>
              </a:solidFill>
            </a:endParaRPr>
          </a:p>
        </p:txBody>
      </p:sp>
      <p:sp>
        <p:nvSpPr>
          <p:cNvPr id="23555"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a:spcBef>
                <a:spcPct val="50000"/>
              </a:spcBef>
            </a:pPr>
            <a:endParaRPr lang="en-GB" altLang="en-GB" sz="1600" i="1">
              <a:solidFill>
                <a:schemeClr val="tx1"/>
              </a:solidFill>
              <a:latin typeface="Arial" charset="0"/>
            </a:endParaRPr>
          </a:p>
        </p:txBody>
      </p:sp>
      <p:sp>
        <p:nvSpPr>
          <p:cNvPr id="23556" name="Rectangle 9"/>
          <p:cNvSpPr>
            <a:spLocks noChangeArrowheads="1"/>
          </p:cNvSpPr>
          <p:nvPr/>
        </p:nvSpPr>
        <p:spPr bwMode="auto">
          <a:xfrm>
            <a:off x="4916" y="0"/>
            <a:ext cx="9139084" cy="990600"/>
          </a:xfrm>
          <a:prstGeom prst="rect">
            <a:avLst/>
          </a:prstGeom>
          <a:solidFill>
            <a:srgbClr val="003399"/>
          </a:solidFill>
          <a:ln w="9525">
            <a:noFill/>
            <a:miter lim="800000"/>
            <a:headEnd/>
            <a:tailEnd/>
          </a:ln>
        </p:spPr>
        <p:txBody>
          <a:bodyPr wrap="none" anchor="ctr"/>
          <a:lstStyle/>
          <a:p>
            <a:pPr>
              <a:buClrTx/>
              <a:buFontTx/>
              <a:buNone/>
            </a:pPr>
            <a:endParaRPr lang="en-GB" altLang="en-GB" sz="3200">
              <a:solidFill>
                <a:schemeClr val="bg1"/>
              </a:solidFill>
              <a:latin typeface="Arial" charset="0"/>
            </a:endParaRPr>
          </a:p>
        </p:txBody>
      </p:sp>
      <p:sp>
        <p:nvSpPr>
          <p:cNvPr id="23557" name="Text Box 20"/>
          <p:cNvSpPr txBox="1">
            <a:spLocks noChangeArrowheads="1"/>
          </p:cNvSpPr>
          <p:nvPr/>
        </p:nvSpPr>
        <p:spPr bwMode="auto">
          <a:xfrm>
            <a:off x="611188" y="188913"/>
            <a:ext cx="9290050" cy="519112"/>
          </a:xfrm>
          <a:prstGeom prst="rect">
            <a:avLst/>
          </a:prstGeom>
          <a:noFill/>
          <a:ln w="9525">
            <a:noFill/>
            <a:miter lim="800000"/>
            <a:headEnd/>
            <a:tailEnd/>
          </a:ln>
        </p:spPr>
        <p:txBody>
          <a:bodyPr>
            <a:spAutoFit/>
          </a:bodyPr>
          <a:lstStyle/>
          <a:p>
            <a:pPr>
              <a:buFont typeface="Wingdings" pitchFamily="2" charset="2"/>
              <a:buNone/>
            </a:pPr>
            <a:r>
              <a:rPr lang="en-GB" sz="2800" dirty="0" smtClean="0">
                <a:solidFill>
                  <a:schemeClr val="bg1"/>
                </a:solidFill>
                <a:latin typeface="Arial" charset="0"/>
              </a:rPr>
              <a:t>Paradigm shift</a:t>
            </a:r>
            <a:endParaRPr lang="en-GB" sz="2800" dirty="0">
              <a:solidFill>
                <a:schemeClr val="bg1"/>
              </a:solidFill>
              <a:latin typeface="Arial" charset="0"/>
            </a:endParaRPr>
          </a:p>
        </p:txBody>
      </p:sp>
      <p:pic>
        <p:nvPicPr>
          <p:cNvPr id="23558" name="Picture 7" descr="twitter-network.png"/>
          <p:cNvPicPr>
            <a:picLocks noChangeAspect="1"/>
          </p:cNvPicPr>
          <p:nvPr/>
        </p:nvPicPr>
        <p:blipFill>
          <a:blip r:embed="rId3"/>
          <a:srcRect/>
          <a:stretch>
            <a:fillRect/>
          </a:stretch>
        </p:blipFill>
        <p:spPr bwMode="auto">
          <a:xfrm>
            <a:off x="5692858" y="2149692"/>
            <a:ext cx="5749554" cy="5772490"/>
          </a:xfrm>
          <a:prstGeom prst="rect">
            <a:avLst/>
          </a:prstGeom>
          <a:noFill/>
          <a:ln w="9525">
            <a:noFill/>
            <a:miter lim="800000"/>
            <a:headEnd/>
            <a:tailEnd/>
          </a:ln>
        </p:spPr>
      </p:pic>
      <p:sp>
        <p:nvSpPr>
          <p:cNvPr id="8" name="Rectangle 19"/>
          <p:cNvSpPr>
            <a:spLocks noChangeArrowheads="1"/>
          </p:cNvSpPr>
          <p:nvPr/>
        </p:nvSpPr>
        <p:spPr bwMode="auto">
          <a:xfrm>
            <a:off x="76200" y="1042988"/>
            <a:ext cx="5498690" cy="5078313"/>
          </a:xfrm>
          <a:prstGeom prst="rect">
            <a:avLst/>
          </a:prstGeom>
          <a:noFill/>
          <a:ln w="9525" algn="ctr">
            <a:noFill/>
            <a:miter lim="800000"/>
            <a:headEnd/>
            <a:tailEnd/>
          </a:ln>
        </p:spPr>
        <p:txBody>
          <a:bodyPr wrap="square">
            <a:spAutoFit/>
          </a:bodyPr>
          <a:lstStyle/>
          <a:p>
            <a:r>
              <a:rPr lang="en-GB" dirty="0" smtClean="0">
                <a:solidFill>
                  <a:srgbClr val="FF6600"/>
                </a:solidFill>
                <a:latin typeface="Arial" pitchFamily="34" charset="0"/>
                <a:cs typeface="Arial" pitchFamily="34" charset="0"/>
              </a:rPr>
              <a:t>Smarter, simpler, social</a:t>
            </a:r>
          </a:p>
          <a:p>
            <a:endParaRPr lang="en-GB" i="1"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The value of Social Software is its embedded economies of scope. </a:t>
            </a:r>
          </a:p>
          <a:p>
            <a:endParaRPr lang="en-GB"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The ability for an asset to adapt to new uses (its environment) without large transaction costs.</a:t>
            </a:r>
          </a:p>
          <a:p>
            <a:r>
              <a:rPr lang="en-GB" i="1" dirty="0" smtClean="0">
                <a:solidFill>
                  <a:srgbClr val="333399"/>
                </a:solidFill>
                <a:latin typeface="Arial" pitchFamily="34" charset="0"/>
                <a:cs typeface="Arial" pitchFamily="34" charset="0"/>
              </a:rPr>
              <a:t> </a:t>
            </a:r>
            <a:endParaRPr lang="en-GB" dirty="0" smtClean="0">
              <a:solidFill>
                <a:srgbClr val="333399"/>
              </a:solidFill>
              <a:latin typeface="Arial" pitchFamily="34" charset="0"/>
              <a:cs typeface="Arial" pitchFamily="34" charset="0"/>
            </a:endParaRPr>
          </a:p>
          <a:p>
            <a:r>
              <a:rPr lang="en-GB" sz="1800" b="0" dirty="0" smtClean="0">
                <a:solidFill>
                  <a:srgbClr val="FF6600"/>
                </a:solidFill>
                <a:latin typeface="Arial" pitchFamily="34" charset="0"/>
                <a:cs typeface="Arial" pitchFamily="34" charset="0"/>
              </a:rPr>
              <a:t>Lee Bryant (</a:t>
            </a:r>
            <a:r>
              <a:rPr lang="en-GB" sz="1800" b="0" dirty="0" err="1" smtClean="0">
                <a:solidFill>
                  <a:srgbClr val="FF6600"/>
                </a:solidFill>
                <a:latin typeface="Arial" pitchFamily="34" charset="0"/>
                <a:cs typeface="Arial" pitchFamily="34" charset="0"/>
              </a:rPr>
              <a:t>Headshift</a:t>
            </a:r>
            <a:r>
              <a:rPr lang="en-GB" sz="1800" b="0" dirty="0" smtClean="0">
                <a:solidFill>
                  <a:srgbClr val="FF6600"/>
                </a:solidFill>
                <a:latin typeface="Arial" pitchFamily="34" charset="0"/>
                <a:cs typeface="Arial" pitchFamily="34" charset="0"/>
              </a:rPr>
              <a:t>, 2003)</a:t>
            </a: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17" name="Rectangle 16"/>
          <p:cNvSpPr/>
          <p:nvPr/>
        </p:nvSpPr>
        <p:spPr bwMode="auto">
          <a:xfrm>
            <a:off x="1924032" y="642918"/>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outerShdw blurRad="50800" dist="38100" dir="5400000" algn="t" rotWithShape="0">
              <a:prstClr val="black">
                <a:alpha val="40000"/>
              </a:prstClr>
            </a:outerShdw>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grpSp>
        <p:nvGrpSpPr>
          <p:cNvPr id="2" name="Group 62"/>
          <p:cNvGrpSpPr>
            <a:grpSpLocks/>
          </p:cNvGrpSpPr>
          <p:nvPr/>
        </p:nvGrpSpPr>
        <p:grpSpPr bwMode="auto">
          <a:xfrm>
            <a:off x="4114800" y="4049713"/>
            <a:ext cx="1314450" cy="1055687"/>
            <a:chOff x="4929187" y="4172263"/>
            <a:chExt cx="1328737" cy="1066547"/>
          </a:xfrm>
        </p:grpSpPr>
        <p:pic>
          <p:nvPicPr>
            <p:cNvPr id="34862" name="Picture 7"/>
            <p:cNvPicPr>
              <a:picLocks noChangeAspect="1" noChangeArrowheads="1"/>
            </p:cNvPicPr>
            <p:nvPr/>
          </p:nvPicPr>
          <p:blipFill>
            <a:blip r:embed="rId3" cstate="print"/>
            <a:srcRect/>
            <a:stretch>
              <a:fillRect/>
            </a:stretch>
          </p:blipFill>
          <p:spPr bwMode="auto">
            <a:xfrm>
              <a:off x="5267123" y="4172263"/>
              <a:ext cx="670957" cy="704843"/>
            </a:xfrm>
            <a:prstGeom prst="rect">
              <a:avLst/>
            </a:prstGeom>
            <a:noFill/>
            <a:ln w="9525" algn="ctr">
              <a:noFill/>
              <a:miter lim="800000"/>
              <a:headEnd/>
              <a:tailEnd/>
            </a:ln>
          </p:spPr>
        </p:pic>
        <p:sp>
          <p:nvSpPr>
            <p:cNvPr id="39" name="TextBox 38"/>
            <p:cNvSpPr txBox="1"/>
            <p:nvPr/>
          </p:nvSpPr>
          <p:spPr>
            <a:xfrm>
              <a:off x="4929187" y="4839457"/>
              <a:ext cx="1328737" cy="39935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Dynamic Knowledge, e.g. wikis</a:t>
              </a:r>
            </a:p>
          </p:txBody>
        </p:sp>
      </p:grpSp>
      <p:grpSp>
        <p:nvGrpSpPr>
          <p:cNvPr id="3" name="Group 61"/>
          <p:cNvGrpSpPr>
            <a:grpSpLocks/>
          </p:cNvGrpSpPr>
          <p:nvPr/>
        </p:nvGrpSpPr>
        <p:grpSpPr bwMode="auto">
          <a:xfrm>
            <a:off x="4876800" y="5181600"/>
            <a:ext cx="1085850" cy="1042988"/>
            <a:chOff x="3657601" y="4143375"/>
            <a:chExt cx="1085850" cy="1043048"/>
          </a:xfrm>
        </p:grpSpPr>
        <p:pic>
          <p:nvPicPr>
            <p:cNvPr id="34860" name="Picture 6"/>
            <p:cNvPicPr>
              <a:picLocks noChangeAspect="1" noChangeArrowheads="1"/>
            </p:cNvPicPr>
            <p:nvPr/>
          </p:nvPicPr>
          <p:blipFill>
            <a:blip r:embed="rId4" cstate="print"/>
            <a:srcRect/>
            <a:stretch>
              <a:fillRect/>
            </a:stretch>
          </p:blipFill>
          <p:spPr bwMode="auto">
            <a:xfrm>
              <a:off x="3857625" y="4143375"/>
              <a:ext cx="704850" cy="704850"/>
            </a:xfrm>
            <a:prstGeom prst="rect">
              <a:avLst/>
            </a:prstGeom>
            <a:noFill/>
            <a:ln w="9525" algn="ctr">
              <a:noFill/>
              <a:miter lim="800000"/>
              <a:headEnd/>
              <a:tailEnd/>
            </a:ln>
          </p:spPr>
        </p:pic>
        <p:sp>
          <p:nvSpPr>
            <p:cNvPr id="40" name="TextBox 39"/>
            <p:cNvSpPr txBox="1"/>
            <p:nvPr/>
          </p:nvSpPr>
          <p:spPr>
            <a:xfrm>
              <a:off x="3657601" y="4786350"/>
              <a:ext cx="1085850" cy="400073"/>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Shared resources (e.g. delicious) </a:t>
              </a:r>
            </a:p>
          </p:txBody>
        </p:sp>
      </p:grpSp>
      <p:grpSp>
        <p:nvGrpSpPr>
          <p:cNvPr id="4" name="Group 74"/>
          <p:cNvGrpSpPr>
            <a:grpSpLocks/>
          </p:cNvGrpSpPr>
          <p:nvPr/>
        </p:nvGrpSpPr>
        <p:grpSpPr bwMode="auto">
          <a:xfrm>
            <a:off x="2114550" y="4095750"/>
            <a:ext cx="657225" cy="1019175"/>
            <a:chOff x="2105025" y="4010025"/>
            <a:chExt cx="657225" cy="1019235"/>
          </a:xfrm>
        </p:grpSpPr>
        <p:pic>
          <p:nvPicPr>
            <p:cNvPr id="34856" name="Picture 43" descr="G:\Documents\Pictures\64x64\apps\easymoblog.png"/>
            <p:cNvPicPr>
              <a:picLocks noChangeAspect="1" noChangeArrowheads="1"/>
            </p:cNvPicPr>
            <p:nvPr/>
          </p:nvPicPr>
          <p:blipFill>
            <a:blip r:embed="rId5" cstate="print"/>
            <a:srcRect/>
            <a:stretch>
              <a:fillRect/>
            </a:stretch>
          </p:blipFill>
          <p:spPr bwMode="auto">
            <a:xfrm>
              <a:off x="2105025" y="4010025"/>
              <a:ext cx="609600" cy="609600"/>
            </a:xfrm>
            <a:prstGeom prst="rect">
              <a:avLst/>
            </a:prstGeom>
            <a:noFill/>
            <a:ln w="9525">
              <a:noFill/>
              <a:miter lim="800000"/>
              <a:headEnd/>
              <a:tailEnd/>
            </a:ln>
          </p:spPr>
        </p:pic>
        <p:sp>
          <p:nvSpPr>
            <p:cNvPr id="34857" name="TextBox 63"/>
            <p:cNvSpPr txBox="1">
              <a:spLocks noChangeArrowheads="1"/>
            </p:cNvSpPr>
            <p:nvPr/>
          </p:nvSpPr>
          <p:spPr bwMode="auto">
            <a:xfrm>
              <a:off x="2105025" y="4629150"/>
              <a:ext cx="6572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Formal Learning</a:t>
              </a:r>
            </a:p>
          </p:txBody>
        </p:sp>
      </p:grpSp>
      <p:pic>
        <p:nvPicPr>
          <p:cNvPr id="34834" name="Picture 44" descr="G:\Documents\Pictures\64x64\apps\starthere.png"/>
          <p:cNvPicPr>
            <a:picLocks noChangeAspect="1" noChangeArrowheads="1"/>
          </p:cNvPicPr>
          <p:nvPr/>
        </p:nvPicPr>
        <p:blipFill>
          <a:blip r:embed="rId6" cstate="print"/>
          <a:srcRect/>
          <a:stretch>
            <a:fillRect/>
          </a:stretch>
        </p:blipFill>
        <p:spPr bwMode="auto">
          <a:xfrm>
            <a:off x="819150" y="161925"/>
            <a:ext cx="609600" cy="609600"/>
          </a:xfrm>
          <a:prstGeom prst="rect">
            <a:avLst/>
          </a:prstGeom>
          <a:noFill/>
          <a:ln w="9525">
            <a:noFill/>
            <a:miter lim="800000"/>
            <a:headEnd/>
            <a:tailEnd/>
          </a:ln>
        </p:spPr>
      </p:pic>
      <p:grpSp>
        <p:nvGrpSpPr>
          <p:cNvPr id="5" name="Group 70"/>
          <p:cNvGrpSpPr>
            <a:grpSpLocks/>
          </p:cNvGrpSpPr>
          <p:nvPr/>
        </p:nvGrpSpPr>
        <p:grpSpPr bwMode="auto">
          <a:xfrm>
            <a:off x="6210300" y="5143500"/>
            <a:ext cx="1085850" cy="1038225"/>
            <a:chOff x="2085975" y="5457825"/>
            <a:chExt cx="1085850" cy="1038285"/>
          </a:xfrm>
        </p:grpSpPr>
        <p:pic>
          <p:nvPicPr>
            <p:cNvPr id="34852" name="Picture 46" descr="G:\Documents\Pictures\64x64\filesystems\services.png"/>
            <p:cNvPicPr>
              <a:picLocks noChangeAspect="1" noChangeArrowheads="1"/>
            </p:cNvPicPr>
            <p:nvPr/>
          </p:nvPicPr>
          <p:blipFill>
            <a:blip r:embed="rId7" cstate="print"/>
            <a:srcRect/>
            <a:stretch>
              <a:fillRect/>
            </a:stretch>
          </p:blipFill>
          <p:spPr bwMode="auto">
            <a:xfrm>
              <a:off x="2143125" y="5524500"/>
              <a:ext cx="609600" cy="609600"/>
            </a:xfrm>
            <a:prstGeom prst="rect">
              <a:avLst/>
            </a:prstGeom>
            <a:noFill/>
            <a:ln w="9525">
              <a:noFill/>
              <a:miter lim="800000"/>
              <a:headEnd/>
              <a:tailEnd/>
            </a:ln>
          </p:spPr>
        </p:pic>
        <p:pic>
          <p:nvPicPr>
            <p:cNvPr id="34853" name="Picture 46" descr="G:\Documents\Pictures\64x64\filesystems\services.png"/>
            <p:cNvPicPr>
              <a:picLocks noChangeAspect="1" noChangeArrowheads="1"/>
            </p:cNvPicPr>
            <p:nvPr/>
          </p:nvPicPr>
          <p:blipFill>
            <a:blip r:embed="rId7" cstate="print"/>
            <a:srcRect/>
            <a:stretch>
              <a:fillRect/>
            </a:stretch>
          </p:blipFill>
          <p:spPr bwMode="auto">
            <a:xfrm>
              <a:off x="2324100" y="5486400"/>
              <a:ext cx="609600" cy="609600"/>
            </a:xfrm>
            <a:prstGeom prst="rect">
              <a:avLst/>
            </a:prstGeom>
            <a:noFill/>
            <a:ln w="9525">
              <a:noFill/>
              <a:miter lim="800000"/>
              <a:headEnd/>
              <a:tailEnd/>
            </a:ln>
          </p:spPr>
        </p:pic>
        <p:pic>
          <p:nvPicPr>
            <p:cNvPr id="34854" name="Picture 46" descr="G:\Documents\Pictures\64x64\filesystems\services.png"/>
            <p:cNvPicPr>
              <a:picLocks noChangeAspect="1" noChangeArrowheads="1"/>
            </p:cNvPicPr>
            <p:nvPr/>
          </p:nvPicPr>
          <p:blipFill>
            <a:blip r:embed="rId7" cstate="print"/>
            <a:srcRect/>
            <a:stretch>
              <a:fillRect/>
            </a:stretch>
          </p:blipFill>
          <p:spPr bwMode="auto">
            <a:xfrm>
              <a:off x="2505075" y="5457825"/>
              <a:ext cx="609600" cy="609600"/>
            </a:xfrm>
            <a:prstGeom prst="rect">
              <a:avLst/>
            </a:prstGeom>
            <a:noFill/>
            <a:ln w="9525">
              <a:noFill/>
              <a:miter lim="800000"/>
              <a:headEnd/>
              <a:tailEnd/>
            </a:ln>
          </p:spPr>
        </p:pic>
        <p:sp>
          <p:nvSpPr>
            <p:cNvPr id="34855" name="TextBox 69"/>
            <p:cNvSpPr txBox="1">
              <a:spLocks noChangeArrowheads="1"/>
            </p:cNvSpPr>
            <p:nvPr/>
          </p:nvSpPr>
          <p:spPr bwMode="auto">
            <a:xfrm>
              <a:off x="2085975" y="6096000"/>
              <a:ext cx="1085850"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Recommended Resources</a:t>
              </a:r>
            </a:p>
          </p:txBody>
        </p:sp>
      </p:grpSp>
      <p:grpSp>
        <p:nvGrpSpPr>
          <p:cNvPr id="6" name="Group 82"/>
          <p:cNvGrpSpPr>
            <a:grpSpLocks/>
          </p:cNvGrpSpPr>
          <p:nvPr/>
        </p:nvGrpSpPr>
        <p:grpSpPr bwMode="auto">
          <a:xfrm>
            <a:off x="7010400" y="4133848"/>
            <a:ext cx="895350" cy="1038170"/>
            <a:chOff x="6924675" y="4114800"/>
            <a:chExt cx="895350" cy="1038356"/>
          </a:xfrm>
        </p:grpSpPr>
        <p:pic>
          <p:nvPicPr>
            <p:cNvPr id="34850" name="Picture 47" descr="G:\Documents\Pictures\64x64\filesystems\Globe.png"/>
            <p:cNvPicPr>
              <a:picLocks noChangeAspect="1" noChangeArrowheads="1"/>
            </p:cNvPicPr>
            <p:nvPr/>
          </p:nvPicPr>
          <p:blipFill>
            <a:blip r:embed="rId8" cstate="print"/>
            <a:srcRect/>
            <a:stretch>
              <a:fillRect/>
            </a:stretch>
          </p:blipFill>
          <p:spPr bwMode="auto">
            <a:xfrm>
              <a:off x="7029450" y="4114800"/>
              <a:ext cx="609600" cy="609600"/>
            </a:xfrm>
            <a:prstGeom prst="rect">
              <a:avLst/>
            </a:prstGeom>
            <a:noFill/>
            <a:ln w="9525">
              <a:noFill/>
              <a:miter lim="800000"/>
              <a:headEnd/>
              <a:tailEnd/>
            </a:ln>
          </p:spPr>
        </p:pic>
        <p:sp>
          <p:nvSpPr>
            <p:cNvPr id="34851" name="TextBox 81"/>
            <p:cNvSpPr txBox="1">
              <a:spLocks noChangeArrowheads="1"/>
            </p:cNvSpPr>
            <p:nvPr/>
          </p:nvSpPr>
          <p:spPr bwMode="auto">
            <a:xfrm>
              <a:off x="6924675" y="4752975"/>
              <a:ext cx="895350" cy="400181"/>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dirty="0" smtClean="0">
                  <a:solidFill>
                    <a:schemeClr val="tx1"/>
                  </a:solidFill>
                  <a:latin typeface="Arial Narrow" pitchFamily="34" charset="0"/>
                </a:rPr>
                <a:t>Collaborative Spaces</a:t>
              </a:r>
              <a:endParaRPr lang="en-GB" sz="1000" dirty="0">
                <a:solidFill>
                  <a:schemeClr val="tx1"/>
                </a:solidFill>
                <a:latin typeface="Arial Narrow" pitchFamily="34" charset="0"/>
              </a:endParaRPr>
            </a:p>
          </p:txBody>
        </p:sp>
      </p:grpSp>
      <p:grpSp>
        <p:nvGrpSpPr>
          <p:cNvPr id="7" name="Group 75"/>
          <p:cNvGrpSpPr/>
          <p:nvPr/>
        </p:nvGrpSpPr>
        <p:grpSpPr>
          <a:xfrm>
            <a:off x="5781675" y="4133850"/>
            <a:ext cx="809625" cy="952560"/>
            <a:chOff x="5781675" y="4095750"/>
            <a:chExt cx="809625" cy="952560"/>
          </a:xfrm>
          <a:solidFill>
            <a:schemeClr val="bg1"/>
          </a:solidFill>
        </p:grpSpPr>
        <p:pic>
          <p:nvPicPr>
            <p:cNvPr id="16429" name="Picture 45" descr="G:\Documents\Pictures\64x64\apps\proxy.png"/>
            <p:cNvPicPr>
              <a:picLocks noChangeAspect="1" noChangeArrowheads="1"/>
            </p:cNvPicPr>
            <p:nvPr/>
          </p:nvPicPr>
          <p:blipFill>
            <a:blip r:embed="rId9" cstate="print"/>
            <a:srcRect/>
            <a:stretch>
              <a:fillRect/>
            </a:stretch>
          </p:blipFill>
          <p:spPr bwMode="auto">
            <a:xfrm>
              <a:off x="5857875" y="4095750"/>
              <a:ext cx="609600" cy="609600"/>
            </a:xfrm>
            <a:prstGeom prst="rect">
              <a:avLst/>
            </a:prstGeom>
            <a:grpFill/>
          </p:spPr>
        </p:pic>
        <p:sp>
          <p:nvSpPr>
            <p:cNvPr id="74" name="TextBox 73"/>
            <p:cNvSpPr txBox="1"/>
            <p:nvPr/>
          </p:nvSpPr>
          <p:spPr>
            <a:xfrm>
              <a:off x="5781675" y="4648200"/>
              <a:ext cx="809625" cy="400110"/>
            </a:xfrm>
            <a:prstGeom prst="rect">
              <a:avLst/>
            </a:prstGeom>
            <a:solidFill>
              <a:schemeClr val="bg1"/>
            </a:solid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Knowledge Networks</a:t>
              </a:r>
            </a:p>
          </p:txBody>
        </p:sp>
      </p:grpSp>
      <p:grpSp>
        <p:nvGrpSpPr>
          <p:cNvPr id="8" name="Group 85"/>
          <p:cNvGrpSpPr/>
          <p:nvPr/>
        </p:nvGrpSpPr>
        <p:grpSpPr>
          <a:xfrm>
            <a:off x="3028950" y="4095750"/>
            <a:ext cx="1076325" cy="1173123"/>
            <a:chOff x="3028950" y="4095750"/>
            <a:chExt cx="1076325" cy="1173123"/>
          </a:xfrm>
          <a:solidFill>
            <a:schemeClr val="bg1"/>
          </a:solidFill>
        </p:grpSpPr>
        <p:pic>
          <p:nvPicPr>
            <p:cNvPr id="16432" name="Picture 48" descr="G:\Documents\Pictures\64x64\filesystems\folder_documents.png"/>
            <p:cNvPicPr>
              <a:picLocks noChangeAspect="1" noChangeArrowheads="1"/>
            </p:cNvPicPr>
            <p:nvPr/>
          </p:nvPicPr>
          <p:blipFill>
            <a:blip r:embed="rId10" cstate="print"/>
            <a:srcRect/>
            <a:stretch>
              <a:fillRect/>
            </a:stretch>
          </p:blipFill>
          <p:spPr bwMode="auto">
            <a:xfrm>
              <a:off x="3219450" y="4095750"/>
              <a:ext cx="609600" cy="609600"/>
            </a:xfrm>
            <a:prstGeom prst="rect">
              <a:avLst/>
            </a:prstGeom>
            <a:grpFill/>
          </p:spPr>
        </p:pic>
        <p:sp>
          <p:nvSpPr>
            <p:cNvPr id="85" name="TextBox 84"/>
            <p:cNvSpPr txBox="1"/>
            <p:nvPr/>
          </p:nvSpPr>
          <p:spPr>
            <a:xfrm>
              <a:off x="3028950" y="4714875"/>
              <a:ext cx="1076325" cy="553998"/>
            </a:xfrm>
            <a:prstGeom prst="rect">
              <a:avLst/>
            </a:prstGeom>
            <a:grpFill/>
          </p:spPr>
          <p:txBody>
            <a:bodyPr>
              <a:spAutoFit/>
            </a:bodyPr>
            <a:lstStyle/>
            <a:p>
              <a:pPr algn="ctr" eaLnBrk="0" hangingPunct="0">
                <a:buClr>
                  <a:srgbClr val="FF6600"/>
                </a:buClr>
                <a:buFont typeface="Wingdings" pitchFamily="2" charset="2"/>
                <a:buNone/>
                <a:defRPr/>
              </a:pPr>
              <a:r>
                <a:rPr lang="en-GB" sz="1000" dirty="0">
                  <a:solidFill>
                    <a:schemeClr val="tx1"/>
                  </a:solidFill>
                  <a:latin typeface="Arial Narrow" pitchFamily="34" charset="0"/>
                </a:rPr>
                <a:t>Libraries of Cases / Examples of Practice</a:t>
              </a:r>
            </a:p>
          </p:txBody>
        </p:sp>
      </p:grpSp>
      <p:grpSp>
        <p:nvGrpSpPr>
          <p:cNvPr id="9" name="Group 72"/>
          <p:cNvGrpSpPr>
            <a:grpSpLocks/>
          </p:cNvGrpSpPr>
          <p:nvPr/>
        </p:nvGrpSpPr>
        <p:grpSpPr bwMode="auto">
          <a:xfrm>
            <a:off x="2609850" y="5243513"/>
            <a:ext cx="923925" cy="995362"/>
            <a:chOff x="5610225" y="5300663"/>
            <a:chExt cx="923925" cy="995422"/>
          </a:xfrm>
        </p:grpSpPr>
        <p:pic>
          <p:nvPicPr>
            <p:cNvPr id="34848" name="Picture 11"/>
            <p:cNvPicPr>
              <a:picLocks noChangeAspect="1" noChangeArrowheads="1"/>
            </p:cNvPicPr>
            <p:nvPr/>
          </p:nvPicPr>
          <p:blipFill>
            <a:blip r:embed="rId11" cstate="print"/>
            <a:srcRect/>
            <a:stretch>
              <a:fillRect/>
            </a:stretch>
          </p:blipFill>
          <p:spPr bwMode="auto">
            <a:xfrm>
              <a:off x="5729288" y="5300663"/>
              <a:ext cx="661987" cy="657225"/>
            </a:xfrm>
            <a:prstGeom prst="rect">
              <a:avLst/>
            </a:prstGeom>
            <a:noFill/>
            <a:ln w="9525" algn="ctr">
              <a:noFill/>
              <a:miter lim="800000"/>
              <a:headEnd/>
              <a:tailEnd/>
            </a:ln>
          </p:spPr>
        </p:pic>
        <p:sp>
          <p:nvSpPr>
            <p:cNvPr id="34849" name="TextBox 71"/>
            <p:cNvSpPr txBox="1">
              <a:spLocks noChangeArrowheads="1"/>
            </p:cNvSpPr>
            <p:nvPr/>
          </p:nvSpPr>
          <p:spPr bwMode="auto">
            <a:xfrm>
              <a:off x="5610225" y="5895975"/>
              <a:ext cx="923925"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Smart Information</a:t>
              </a:r>
            </a:p>
          </p:txBody>
        </p:sp>
      </p:grpSp>
      <p:grpSp>
        <p:nvGrpSpPr>
          <p:cNvPr id="10" name="Group 124"/>
          <p:cNvGrpSpPr>
            <a:grpSpLocks/>
          </p:cNvGrpSpPr>
          <p:nvPr/>
        </p:nvGrpSpPr>
        <p:grpSpPr bwMode="auto">
          <a:xfrm>
            <a:off x="3829050" y="5295900"/>
            <a:ext cx="762000" cy="947738"/>
            <a:chOff x="3829050" y="5295900"/>
            <a:chExt cx="762000" cy="947798"/>
          </a:xfrm>
        </p:grpSpPr>
        <p:sp>
          <p:nvSpPr>
            <p:cNvPr id="38" name="TextBox 37"/>
            <p:cNvSpPr txBox="1"/>
            <p:nvPr/>
          </p:nvSpPr>
          <p:spPr>
            <a:xfrm>
              <a:off x="3829050" y="5843623"/>
              <a:ext cx="762000" cy="400075"/>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Knowledge</a:t>
              </a:r>
            </a:p>
          </p:txBody>
        </p:sp>
        <p:pic>
          <p:nvPicPr>
            <p:cNvPr id="34847" name="Picture 50" descr="G:\Documents\Pictures\64x64\apps\knotes.png"/>
            <p:cNvPicPr>
              <a:picLocks noChangeAspect="1" noChangeArrowheads="1"/>
            </p:cNvPicPr>
            <p:nvPr/>
          </p:nvPicPr>
          <p:blipFill>
            <a:blip r:embed="rId12" cstate="print"/>
            <a:srcRect/>
            <a:stretch>
              <a:fillRect/>
            </a:stretch>
          </p:blipFill>
          <p:spPr bwMode="auto">
            <a:xfrm>
              <a:off x="3886200" y="5295900"/>
              <a:ext cx="609600" cy="609600"/>
            </a:xfrm>
            <a:prstGeom prst="rect">
              <a:avLst/>
            </a:prstGeom>
            <a:noFill/>
            <a:ln w="9525">
              <a:noFill/>
              <a:miter lim="800000"/>
              <a:headEnd/>
              <a:tailEnd/>
            </a:ln>
          </p:spPr>
        </p:pic>
      </p:grpSp>
      <p:cxnSp>
        <p:nvCxnSpPr>
          <p:cNvPr id="178" name="Straight Arrow Connector 177"/>
          <p:cNvCxnSpPr/>
          <p:nvPr/>
        </p:nvCxnSpPr>
        <p:spPr bwMode="auto">
          <a:xfrm flipV="1">
            <a:off x="1443038" y="343852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1" name="Group 68"/>
          <p:cNvGrpSpPr/>
          <p:nvPr/>
        </p:nvGrpSpPr>
        <p:grpSpPr>
          <a:xfrm>
            <a:off x="5449404" y="1803183"/>
            <a:ext cx="2438401" cy="1393365"/>
            <a:chOff x="5650593" y="566749"/>
            <a:chExt cx="2438401" cy="1393365"/>
          </a:xfrm>
        </p:grpSpPr>
        <p:pic>
          <p:nvPicPr>
            <p:cNvPr id="7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7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7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7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7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7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77"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78"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2" name="Group 67"/>
          <p:cNvGrpSpPr/>
          <p:nvPr/>
        </p:nvGrpSpPr>
        <p:grpSpPr>
          <a:xfrm>
            <a:off x="5441025" y="638193"/>
            <a:ext cx="2438401" cy="1393365"/>
            <a:chOff x="5650593" y="566749"/>
            <a:chExt cx="2438401" cy="1393365"/>
          </a:xfrm>
        </p:grpSpPr>
        <p:pic>
          <p:nvPicPr>
            <p:cNvPr id="59"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6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6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6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6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6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6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67"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3" name="Group 78"/>
          <p:cNvGrpSpPr/>
          <p:nvPr/>
        </p:nvGrpSpPr>
        <p:grpSpPr>
          <a:xfrm>
            <a:off x="3335790" y="620735"/>
            <a:ext cx="2438401" cy="1393365"/>
            <a:chOff x="5650593" y="566749"/>
            <a:chExt cx="2438401" cy="1393365"/>
          </a:xfrm>
        </p:grpSpPr>
        <p:pic>
          <p:nvPicPr>
            <p:cNvPr id="8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8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8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8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8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8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87"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88"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4" name="Group 88"/>
          <p:cNvGrpSpPr/>
          <p:nvPr/>
        </p:nvGrpSpPr>
        <p:grpSpPr>
          <a:xfrm>
            <a:off x="3350079" y="1822234"/>
            <a:ext cx="2438401" cy="1393365"/>
            <a:chOff x="5650593" y="566749"/>
            <a:chExt cx="2438401" cy="1393365"/>
          </a:xfrm>
        </p:grpSpPr>
        <p:pic>
          <p:nvPicPr>
            <p:cNvPr id="9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9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9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9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9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9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9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97"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5" name="Group 97"/>
          <p:cNvGrpSpPr/>
          <p:nvPr/>
        </p:nvGrpSpPr>
        <p:grpSpPr>
          <a:xfrm>
            <a:off x="1980747" y="645902"/>
            <a:ext cx="2438401" cy="1393365"/>
            <a:chOff x="5650593" y="566749"/>
            <a:chExt cx="2438401" cy="1393365"/>
          </a:xfrm>
        </p:grpSpPr>
        <p:pic>
          <p:nvPicPr>
            <p:cNvPr id="99"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0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0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0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0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0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06"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56178"/>
              <a:ext cx="609601" cy="609594"/>
            </a:xfrm>
            <a:prstGeom prst="rect">
              <a:avLst/>
            </a:prstGeom>
            <a:noFill/>
          </p:spPr>
        </p:pic>
      </p:grpSp>
      <p:grpSp>
        <p:nvGrpSpPr>
          <p:cNvPr id="16" name="Group 106"/>
          <p:cNvGrpSpPr/>
          <p:nvPr/>
        </p:nvGrpSpPr>
        <p:grpSpPr>
          <a:xfrm>
            <a:off x="2043793" y="1710883"/>
            <a:ext cx="2438401" cy="1393365"/>
            <a:chOff x="5650593" y="566749"/>
            <a:chExt cx="2438401" cy="1393365"/>
          </a:xfrm>
        </p:grpSpPr>
        <p:pic>
          <p:nvPicPr>
            <p:cNvPr id="108"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40764" y="610292"/>
              <a:ext cx="609601" cy="609594"/>
            </a:xfrm>
            <a:prstGeom prst="rect">
              <a:avLst/>
            </a:prstGeom>
            <a:noFill/>
          </p:spPr>
        </p:pic>
        <p:pic>
          <p:nvPicPr>
            <p:cNvPr id="109"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43107" y="675606"/>
              <a:ext cx="609601" cy="609594"/>
            </a:xfrm>
            <a:prstGeom prst="rect">
              <a:avLst/>
            </a:prstGeom>
            <a:noFill/>
          </p:spPr>
        </p:pic>
        <p:pic>
          <p:nvPicPr>
            <p:cNvPr id="110"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877050" y="1285206"/>
              <a:ext cx="609601" cy="609594"/>
            </a:xfrm>
            <a:prstGeom prst="rect">
              <a:avLst/>
            </a:prstGeom>
            <a:noFill/>
          </p:spPr>
        </p:pic>
        <p:pic>
          <p:nvPicPr>
            <p:cNvPr id="111"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7479393" y="1350520"/>
              <a:ext cx="609601" cy="609594"/>
            </a:xfrm>
            <a:prstGeom prst="rect">
              <a:avLst/>
            </a:prstGeom>
            <a:noFill/>
          </p:spPr>
        </p:pic>
        <p:pic>
          <p:nvPicPr>
            <p:cNvPr id="11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50593" y="566749"/>
              <a:ext cx="609601" cy="609594"/>
            </a:xfrm>
            <a:prstGeom prst="rect">
              <a:avLst/>
            </a:prstGeom>
            <a:noFill/>
          </p:spPr>
        </p:pic>
        <p:pic>
          <p:nvPicPr>
            <p:cNvPr id="113"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52936" y="632063"/>
              <a:ext cx="609601" cy="609594"/>
            </a:xfrm>
            <a:prstGeom prst="rect">
              <a:avLst/>
            </a:prstGeom>
            <a:noFill/>
          </p:spPr>
        </p:pic>
        <p:pic>
          <p:nvPicPr>
            <p:cNvPr id="114"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5665107" y="1190864"/>
              <a:ext cx="609601" cy="609594"/>
            </a:xfrm>
            <a:prstGeom prst="rect">
              <a:avLst/>
            </a:prstGeom>
            <a:noFill/>
          </p:spPr>
        </p:pic>
        <p:pic>
          <p:nvPicPr>
            <p:cNvPr id="115"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lum bright="32000" contrast="1000"/>
            </a:blip>
            <a:srcRect/>
            <a:stretch>
              <a:fillRect/>
            </a:stretch>
          </p:blipFill>
          <p:spPr bwMode="auto">
            <a:xfrm>
              <a:off x="6267450" y="1241890"/>
              <a:ext cx="609601" cy="609594"/>
            </a:xfrm>
            <a:prstGeom prst="rect">
              <a:avLst/>
            </a:prstGeom>
            <a:noFill/>
          </p:spPr>
        </p:pic>
      </p:grpSp>
      <p:grpSp>
        <p:nvGrpSpPr>
          <p:cNvPr id="19" name="Group 43"/>
          <p:cNvGrpSpPr>
            <a:grpSpLocks/>
          </p:cNvGrpSpPr>
          <p:nvPr/>
        </p:nvGrpSpPr>
        <p:grpSpPr bwMode="auto">
          <a:xfrm>
            <a:off x="6877050" y="2243138"/>
            <a:ext cx="642938" cy="900112"/>
            <a:chOff x="7000892" y="2285992"/>
            <a:chExt cx="642937" cy="900121"/>
          </a:xfrm>
        </p:grpSpPr>
        <p:pic>
          <p:nvPicPr>
            <p:cNvPr id="32" name="Picture 2" descr="G:\Documents\Pictures\64x64\apps\kdmconfig.png"/>
            <p:cNvPicPr>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7000892" y="2285992"/>
              <a:ext cx="609600" cy="609600"/>
            </a:xfrm>
            <a:prstGeom prst="rect">
              <a:avLst/>
            </a:prstGeom>
            <a:noFill/>
          </p:spPr>
        </p:pic>
        <p:sp>
          <p:nvSpPr>
            <p:cNvPr id="37" name="TextBox 36"/>
            <p:cNvSpPr txBox="1"/>
            <p:nvPr/>
          </p:nvSpPr>
          <p:spPr>
            <a:xfrm>
              <a:off x="7000892" y="2786059"/>
              <a:ext cx="642937" cy="400054"/>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External contacts</a:t>
              </a:r>
            </a:p>
          </p:txBody>
        </p:sp>
      </p:grpSp>
      <p:grpSp>
        <p:nvGrpSpPr>
          <p:cNvPr id="20" name="Group 40"/>
          <p:cNvGrpSpPr>
            <a:grpSpLocks/>
          </p:cNvGrpSpPr>
          <p:nvPr/>
        </p:nvGrpSpPr>
        <p:grpSpPr bwMode="auto">
          <a:xfrm>
            <a:off x="4572000" y="2214563"/>
            <a:ext cx="609600" cy="817562"/>
            <a:chOff x="4605342" y="2285992"/>
            <a:chExt cx="609600" cy="817571"/>
          </a:xfrm>
        </p:grpSpPr>
        <p:pic>
          <p:nvPicPr>
            <p:cNvPr id="28" name="Picture 4" descr="G:\Documents\Pictures\64x64\apps\personal.png"/>
            <p:cNvPicPr>
              <a:picLocks noChangeAspect="1" noChangeArrowheads="1"/>
            </p:cNvPicPr>
            <p:nvPr/>
          </p:nvPicPr>
          <p:blipFill>
            <a:blip r:embed="rId14" cstate="print">
              <a:duotone>
                <a:schemeClr val="accent6">
                  <a:shade val="45000"/>
                  <a:satMod val="135000"/>
                </a:schemeClr>
                <a:prstClr val="white"/>
              </a:duotone>
            </a:blip>
            <a:srcRect/>
            <a:stretch>
              <a:fillRect/>
            </a:stretch>
          </p:blipFill>
          <p:spPr bwMode="auto">
            <a:xfrm>
              <a:off x="4605342" y="2285992"/>
              <a:ext cx="609600" cy="609600"/>
            </a:xfrm>
            <a:prstGeom prst="rect">
              <a:avLst/>
            </a:prstGeom>
            <a:noFill/>
          </p:spPr>
        </p:pic>
        <p:sp>
          <p:nvSpPr>
            <p:cNvPr id="33" name="TextBox 32"/>
            <p:cNvSpPr txBox="1"/>
            <p:nvPr/>
          </p:nvSpPr>
          <p:spPr>
            <a:xfrm>
              <a:off x="4714880" y="2857498"/>
              <a:ext cx="428625" cy="24606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a:t>
              </a:r>
            </a:p>
          </p:txBody>
        </p:sp>
      </p:grpSp>
      <p:grpSp>
        <p:nvGrpSpPr>
          <p:cNvPr id="21" name="Group 46"/>
          <p:cNvGrpSpPr>
            <a:grpSpLocks/>
          </p:cNvGrpSpPr>
          <p:nvPr/>
        </p:nvGrpSpPr>
        <p:grpSpPr bwMode="auto">
          <a:xfrm>
            <a:off x="4357688" y="785813"/>
            <a:ext cx="1000125" cy="971550"/>
            <a:chOff x="4286248" y="785794"/>
            <a:chExt cx="1000125" cy="971554"/>
          </a:xfrm>
        </p:grpSpPr>
        <p:pic>
          <p:nvPicPr>
            <p:cNvPr id="25" name="Picture 4" descr="G:\Documents\Pictures\64x64\apps\personal.png"/>
            <p:cNvPicPr>
              <a:picLocks noChangeAspect="1" noChangeArrowheads="1"/>
            </p:cNvPicPr>
            <p:nvPr/>
          </p:nvPicPr>
          <p:blipFill>
            <a:blip r:embed="rId14" cstate="print">
              <a:duotone>
                <a:prstClr val="black"/>
                <a:srgbClr val="D9C3A5">
                  <a:tint val="50000"/>
                  <a:satMod val="180000"/>
                </a:srgbClr>
              </a:duotone>
            </a:blip>
            <a:srcRect/>
            <a:stretch>
              <a:fillRect/>
            </a:stretch>
          </p:blipFill>
          <p:spPr bwMode="auto">
            <a:xfrm>
              <a:off x="4500562" y="785794"/>
              <a:ext cx="609600" cy="609600"/>
            </a:xfrm>
            <a:prstGeom prst="rect">
              <a:avLst/>
            </a:prstGeom>
            <a:noFill/>
          </p:spPr>
        </p:pic>
        <p:sp>
          <p:nvSpPr>
            <p:cNvPr id="35" name="TextBox 34"/>
            <p:cNvSpPr txBox="1"/>
            <p:nvPr/>
          </p:nvSpPr>
          <p:spPr>
            <a:xfrm>
              <a:off x="4286248" y="1357296"/>
              <a:ext cx="1000125" cy="40005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Colleagues with similar skills</a:t>
              </a:r>
            </a:p>
          </p:txBody>
        </p:sp>
      </p:grpSp>
      <p:grpSp>
        <p:nvGrpSpPr>
          <p:cNvPr id="22" name="Group 45"/>
          <p:cNvGrpSpPr>
            <a:grpSpLocks/>
          </p:cNvGrpSpPr>
          <p:nvPr/>
        </p:nvGrpSpPr>
        <p:grpSpPr bwMode="auto">
          <a:xfrm>
            <a:off x="5791200" y="1204913"/>
            <a:ext cx="857250" cy="900112"/>
            <a:chOff x="5286380" y="714356"/>
            <a:chExt cx="857256" cy="900176"/>
          </a:xfrm>
        </p:grpSpPr>
        <p:pic>
          <p:nvPicPr>
            <p:cNvPr id="31" name="Picture 2" descr="G:\Documents\Pictures\64x64\apps\kdmconfig.png"/>
            <p:cNvPicPr>
              <a:picLocks noChangeAspect="1" noChangeArrowheads="1"/>
            </p:cNvPicPr>
            <p:nvPr/>
          </p:nvPicPr>
          <p:blipFill>
            <a:blip r:embed="rId13" cstate="print">
              <a:duotone>
                <a:prstClr val="black"/>
                <a:srgbClr val="D9C3A5">
                  <a:tint val="50000"/>
                  <a:satMod val="180000"/>
                </a:srgbClr>
              </a:duotone>
            </a:blip>
            <a:srcRect/>
            <a:stretch>
              <a:fillRect/>
            </a:stretch>
          </p:blipFill>
          <p:spPr bwMode="auto">
            <a:xfrm>
              <a:off x="5429256" y="714356"/>
              <a:ext cx="609600" cy="609600"/>
            </a:xfrm>
            <a:prstGeom prst="rect">
              <a:avLst/>
            </a:prstGeom>
            <a:noFill/>
          </p:spPr>
        </p:pic>
        <p:sp>
          <p:nvSpPr>
            <p:cNvPr id="34859" name="TextBox 44"/>
            <p:cNvSpPr txBox="1">
              <a:spLocks noChangeArrowheads="1"/>
            </p:cNvSpPr>
            <p:nvPr/>
          </p:nvSpPr>
          <p:spPr bwMode="auto">
            <a:xfrm>
              <a:off x="5286380" y="1214422"/>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Peers with similar goals</a:t>
              </a:r>
            </a:p>
          </p:txBody>
        </p:sp>
      </p:grpSp>
      <p:grpSp>
        <p:nvGrpSpPr>
          <p:cNvPr id="23" name="Group 41"/>
          <p:cNvGrpSpPr>
            <a:grpSpLocks/>
          </p:cNvGrpSpPr>
          <p:nvPr/>
        </p:nvGrpSpPr>
        <p:grpSpPr bwMode="auto">
          <a:xfrm>
            <a:off x="2286000" y="2143125"/>
            <a:ext cx="642938" cy="817563"/>
            <a:chOff x="3428992" y="1928802"/>
            <a:chExt cx="642942" cy="817725"/>
          </a:xfrm>
        </p:grpSpPr>
        <p:pic>
          <p:nvPicPr>
            <p:cNvPr id="26" name="Picture 4" descr="G:\Documents\Pictures\64x64\apps\personal.png"/>
            <p:cNvPicPr>
              <a:picLocks noChangeAspect="1" noChangeArrowheads="1"/>
            </p:cNvPicPr>
            <p:nvPr/>
          </p:nvPicPr>
          <p:blipFill>
            <a:blip r:embed="rId14" cstate="print">
              <a:duotone>
                <a:schemeClr val="accent1">
                  <a:shade val="45000"/>
                  <a:satMod val="135000"/>
                </a:schemeClr>
                <a:prstClr val="white"/>
              </a:duotone>
            </a:blip>
            <a:srcRect/>
            <a:stretch>
              <a:fillRect/>
            </a:stretch>
          </p:blipFill>
          <p:spPr bwMode="auto">
            <a:xfrm>
              <a:off x="3462334" y="1928802"/>
              <a:ext cx="609600" cy="609600"/>
            </a:xfrm>
            <a:prstGeom prst="rect">
              <a:avLst/>
            </a:prstGeom>
            <a:noFill/>
          </p:spPr>
        </p:pic>
        <p:sp>
          <p:nvSpPr>
            <p:cNvPr id="34" name="TextBox 33"/>
            <p:cNvSpPr txBox="1"/>
            <p:nvPr/>
          </p:nvSpPr>
          <p:spPr>
            <a:xfrm>
              <a:off x="3428992" y="2500415"/>
              <a:ext cx="642942" cy="246112"/>
            </a:xfrm>
            <a:prstGeom prst="rect">
              <a:avLst/>
            </a:prstGeom>
            <a:noFill/>
          </p:spPr>
          <p:txBody>
            <a:bodyPr>
              <a:spAutoFit/>
            </a:bodyPr>
            <a:lstStyle/>
            <a:p>
              <a:pPr algn="ct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Manager</a:t>
              </a:r>
            </a:p>
          </p:txBody>
        </p:sp>
      </p:grpSp>
      <p:grpSp>
        <p:nvGrpSpPr>
          <p:cNvPr id="24" name="Group 42"/>
          <p:cNvGrpSpPr>
            <a:grpSpLocks/>
          </p:cNvGrpSpPr>
          <p:nvPr/>
        </p:nvGrpSpPr>
        <p:grpSpPr bwMode="auto">
          <a:xfrm>
            <a:off x="3286125" y="1195388"/>
            <a:ext cx="609600" cy="817562"/>
            <a:chOff x="3500430" y="857232"/>
            <a:chExt cx="609600" cy="817739"/>
          </a:xfrm>
        </p:grpSpPr>
        <p:pic>
          <p:nvPicPr>
            <p:cNvPr id="30" name="Picture 2" descr="G:\Documents\Pictures\64x64\apps\kdmconfig.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3500430" y="857232"/>
              <a:ext cx="609600" cy="609600"/>
            </a:xfrm>
            <a:prstGeom prst="rect">
              <a:avLst/>
            </a:prstGeom>
            <a:noFill/>
          </p:spPr>
        </p:pic>
        <p:sp>
          <p:nvSpPr>
            <p:cNvPr id="36" name="TextBox 35"/>
            <p:cNvSpPr txBox="1"/>
            <p:nvPr/>
          </p:nvSpPr>
          <p:spPr>
            <a:xfrm>
              <a:off x="3571868" y="1428856"/>
              <a:ext cx="500062" cy="246115"/>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Team</a:t>
              </a:r>
            </a:p>
          </p:txBody>
        </p:sp>
      </p:grpSp>
      <p:sp>
        <p:nvSpPr>
          <p:cNvPr id="128" name="TextBox 127"/>
          <p:cNvSpPr txBox="1"/>
          <p:nvPr/>
        </p:nvSpPr>
        <p:spPr>
          <a:xfrm>
            <a:off x="7312932" y="683754"/>
            <a:ext cx="654346" cy="246221"/>
          </a:xfrm>
          <a:prstGeom prst="rect">
            <a:avLst/>
          </a:prstGeom>
          <a:noFill/>
        </p:spPr>
        <p:txBody>
          <a:bodyPr wrap="none" rtlCol="0">
            <a:spAutoFit/>
          </a:bodyPr>
          <a:lstStyle/>
          <a:p>
            <a:r>
              <a:rPr lang="en-GB" sz="1000" dirty="0" smtClean="0">
                <a:solidFill>
                  <a:schemeClr val="tx1"/>
                </a:solidFill>
                <a:latin typeface="Arial" pitchFamily="34" charset="0"/>
                <a:cs typeface="Arial" pitchFamily="34" charset="0"/>
              </a:rPr>
              <a:t>Anyone</a:t>
            </a:r>
            <a:endParaRPr lang="en-GB" sz="1000" dirty="0">
              <a:solidFill>
                <a:schemeClr val="tx1"/>
              </a:solidFill>
              <a:latin typeface="Arial" pitchFamily="34" charset="0"/>
              <a:cs typeface="Arial" pitchFamily="34" charset="0"/>
            </a:endParaRPr>
          </a:p>
        </p:txBody>
      </p:sp>
      <p:grpSp>
        <p:nvGrpSpPr>
          <p:cNvPr id="27" name="Group 118"/>
          <p:cNvGrpSpPr>
            <a:grpSpLocks/>
          </p:cNvGrpSpPr>
          <p:nvPr/>
        </p:nvGrpSpPr>
        <p:grpSpPr bwMode="auto">
          <a:xfrm>
            <a:off x="2624364" y="2962275"/>
            <a:ext cx="5086350" cy="2295525"/>
            <a:chOff x="2609850" y="2962275"/>
            <a:chExt cx="5086349" cy="2295525"/>
          </a:xfrm>
          <a:solidFill>
            <a:srgbClr val="92D050"/>
          </a:solidFill>
        </p:grpSpPr>
        <p:grpSp>
          <p:nvGrpSpPr>
            <p:cNvPr id="29" name="Group 109"/>
            <p:cNvGrpSpPr>
              <a:grpSpLocks/>
            </p:cNvGrpSpPr>
            <p:nvPr/>
          </p:nvGrpSpPr>
          <p:grpSpPr bwMode="auto">
            <a:xfrm>
              <a:off x="2609850" y="2962275"/>
              <a:ext cx="4552951" cy="2295525"/>
              <a:chOff x="2609850" y="2962275"/>
              <a:chExt cx="4552951" cy="2295525"/>
            </a:xfrm>
            <a:grpFill/>
          </p:grpSpPr>
          <p:cxnSp>
            <p:nvCxnSpPr>
              <p:cNvPr id="121" name="Straight Arrow Connector 87"/>
              <p:cNvCxnSpPr>
                <a:cxnSpLocks noChangeShapeType="1"/>
              </p:cNvCxnSpPr>
              <p:nvPr/>
            </p:nvCxnSpPr>
            <p:spPr bwMode="auto">
              <a:xfrm rot="5400000" flipH="1" flipV="1">
                <a:off x="4322933" y="3525091"/>
                <a:ext cx="983333" cy="67252"/>
              </a:xfrm>
              <a:prstGeom prst="straightConnector1">
                <a:avLst/>
              </a:prstGeom>
              <a:grpFill/>
              <a:ln w="22225" algn="ctr">
                <a:solidFill>
                  <a:srgbClr val="92D050"/>
                </a:solidFill>
                <a:round/>
                <a:headEnd/>
                <a:tailEnd type="arrow" w="med" len="med"/>
              </a:ln>
            </p:spPr>
          </p:cxnSp>
          <p:cxnSp>
            <p:nvCxnSpPr>
              <p:cNvPr id="122" name="Straight Arrow Connector 89"/>
              <p:cNvCxnSpPr>
                <a:cxnSpLocks noChangeShapeType="1"/>
              </p:cNvCxnSpPr>
              <p:nvPr/>
            </p:nvCxnSpPr>
            <p:spPr bwMode="auto">
              <a:xfrm rot="5400000" flipH="1" flipV="1">
                <a:off x="3729037" y="3062288"/>
                <a:ext cx="981076" cy="914400"/>
              </a:xfrm>
              <a:prstGeom prst="straightConnector1">
                <a:avLst/>
              </a:prstGeom>
              <a:grpFill/>
              <a:ln w="22225" algn="ctr">
                <a:solidFill>
                  <a:srgbClr val="92D050"/>
                </a:solidFill>
                <a:round/>
                <a:headEnd/>
                <a:tailEnd type="arrow" w="med" len="med"/>
              </a:ln>
            </p:spPr>
          </p:cxnSp>
          <p:cxnSp>
            <p:nvCxnSpPr>
              <p:cNvPr id="124" name="Straight Arrow Connector 91"/>
              <p:cNvCxnSpPr>
                <a:cxnSpLocks noChangeShapeType="1"/>
              </p:cNvCxnSpPr>
              <p:nvPr/>
            </p:nvCxnSpPr>
            <p:spPr bwMode="auto">
              <a:xfrm flipV="1">
                <a:off x="2609850" y="2962275"/>
                <a:ext cx="2019300" cy="1057275"/>
              </a:xfrm>
              <a:prstGeom prst="straightConnector1">
                <a:avLst/>
              </a:prstGeom>
              <a:grpFill/>
              <a:ln w="22225" algn="ctr">
                <a:solidFill>
                  <a:srgbClr val="92D050"/>
                </a:solidFill>
                <a:round/>
                <a:headEnd/>
                <a:tailEnd type="arrow" w="med" len="med"/>
              </a:ln>
            </p:spPr>
          </p:cxnSp>
          <p:cxnSp>
            <p:nvCxnSpPr>
              <p:cNvPr id="125" name="Straight Arrow Connector 93"/>
              <p:cNvCxnSpPr>
                <a:cxnSpLocks noChangeShapeType="1"/>
              </p:cNvCxnSpPr>
              <p:nvPr/>
            </p:nvCxnSpPr>
            <p:spPr bwMode="auto">
              <a:xfrm rot="10800000">
                <a:off x="5010151" y="3019425"/>
                <a:ext cx="1133475" cy="1066800"/>
              </a:xfrm>
              <a:prstGeom prst="straightConnector1">
                <a:avLst/>
              </a:prstGeom>
              <a:grpFill/>
              <a:ln w="22225" algn="ctr">
                <a:solidFill>
                  <a:srgbClr val="92D050"/>
                </a:solidFill>
                <a:round/>
                <a:headEnd/>
                <a:tailEnd type="arrow" w="med" len="med"/>
              </a:ln>
            </p:spPr>
          </p:cxnSp>
          <p:cxnSp>
            <p:nvCxnSpPr>
              <p:cNvPr id="126" name="Straight Arrow Connector 95"/>
              <p:cNvCxnSpPr>
                <a:cxnSpLocks noChangeShapeType="1"/>
              </p:cNvCxnSpPr>
              <p:nvPr/>
            </p:nvCxnSpPr>
            <p:spPr bwMode="auto">
              <a:xfrm rot="10800000">
                <a:off x="5133976" y="3000376"/>
                <a:ext cx="2028825" cy="1057275"/>
              </a:xfrm>
              <a:prstGeom prst="straightConnector1">
                <a:avLst/>
              </a:prstGeom>
              <a:grpFill/>
              <a:ln w="22225" algn="ctr">
                <a:solidFill>
                  <a:srgbClr val="92D050"/>
                </a:solidFill>
                <a:round/>
                <a:headEnd/>
                <a:tailEnd type="arrow" w="med" len="med"/>
              </a:ln>
            </p:spPr>
          </p:cxnSp>
          <p:cxnSp>
            <p:nvCxnSpPr>
              <p:cNvPr id="127" name="Straight Arrow Connector 101"/>
              <p:cNvCxnSpPr>
                <a:cxnSpLocks noChangeShapeType="1"/>
              </p:cNvCxnSpPr>
              <p:nvPr/>
            </p:nvCxnSpPr>
            <p:spPr bwMode="auto">
              <a:xfrm rot="16200000" flipV="1">
                <a:off x="4538663" y="3452813"/>
                <a:ext cx="2200275" cy="1409700"/>
              </a:xfrm>
              <a:prstGeom prst="straightConnector1">
                <a:avLst/>
              </a:prstGeom>
              <a:grpFill/>
              <a:ln w="22225" algn="ctr">
                <a:solidFill>
                  <a:srgbClr val="92D050"/>
                </a:solidFill>
                <a:round/>
                <a:headEnd/>
                <a:tailEnd type="arrow" w="med" len="med"/>
              </a:ln>
            </p:spPr>
          </p:cxnSp>
          <p:cxnSp>
            <p:nvCxnSpPr>
              <p:cNvPr id="129" name="Straight Arrow Connector 103"/>
              <p:cNvCxnSpPr>
                <a:cxnSpLocks noChangeShapeType="1"/>
              </p:cNvCxnSpPr>
              <p:nvPr/>
            </p:nvCxnSpPr>
            <p:spPr bwMode="auto">
              <a:xfrm rot="16200000" flipV="1">
                <a:off x="4148138" y="3795713"/>
                <a:ext cx="2066925" cy="590550"/>
              </a:xfrm>
              <a:prstGeom prst="straightConnector1">
                <a:avLst/>
              </a:prstGeom>
              <a:grpFill/>
              <a:ln w="22225" algn="ctr">
                <a:solidFill>
                  <a:srgbClr val="92D050"/>
                </a:solidFill>
                <a:round/>
                <a:headEnd/>
                <a:tailEnd type="arrow" w="med" len="med"/>
              </a:ln>
            </p:spPr>
          </p:cxnSp>
          <p:cxnSp>
            <p:nvCxnSpPr>
              <p:cNvPr id="130" name="Straight Arrow Connector 105"/>
              <p:cNvCxnSpPr>
                <a:cxnSpLocks noChangeShapeType="1"/>
              </p:cNvCxnSpPr>
              <p:nvPr/>
            </p:nvCxnSpPr>
            <p:spPr bwMode="auto">
              <a:xfrm rot="5400000" flipH="1" flipV="1">
                <a:off x="3414712" y="3748088"/>
                <a:ext cx="2057400" cy="676275"/>
              </a:xfrm>
              <a:prstGeom prst="straightConnector1">
                <a:avLst/>
              </a:prstGeom>
              <a:grpFill/>
              <a:ln w="22225" algn="ctr">
                <a:solidFill>
                  <a:srgbClr val="92D050"/>
                </a:solidFill>
                <a:round/>
                <a:headEnd/>
                <a:tailEnd type="arrow" w="med" len="med"/>
              </a:ln>
            </p:spPr>
          </p:cxnSp>
          <p:cxnSp>
            <p:nvCxnSpPr>
              <p:cNvPr id="131" name="Straight Arrow Connector 107"/>
              <p:cNvCxnSpPr>
                <a:cxnSpLocks noChangeShapeType="1"/>
              </p:cNvCxnSpPr>
              <p:nvPr/>
            </p:nvCxnSpPr>
            <p:spPr bwMode="auto">
              <a:xfrm rot="5400000" flipH="1" flipV="1">
                <a:off x="2914650" y="3390900"/>
                <a:ext cx="2133600" cy="1485900"/>
              </a:xfrm>
              <a:prstGeom prst="straightConnector1">
                <a:avLst/>
              </a:prstGeom>
              <a:grpFill/>
              <a:ln w="22225" algn="ctr">
                <a:solidFill>
                  <a:srgbClr val="92D050"/>
                </a:solidFill>
                <a:round/>
                <a:headEnd/>
                <a:tailEnd type="arrow" w="med" len="med"/>
              </a:ln>
            </p:spPr>
          </p:cxnSp>
        </p:grpSp>
        <p:sp>
          <p:nvSpPr>
            <p:cNvPr id="120" name="TextBox 119"/>
            <p:cNvSpPr txBox="1"/>
            <p:nvPr/>
          </p:nvSpPr>
          <p:spPr>
            <a:xfrm>
              <a:off x="6476999" y="3609975"/>
              <a:ext cx="1219200" cy="307975"/>
            </a:xfrm>
            <a:prstGeom prst="rect">
              <a:avLst/>
            </a:prstGeom>
            <a:noFill/>
            <a:ln w="22225">
              <a:solidFill>
                <a:schemeClr val="accent3"/>
              </a:solidFill>
            </a:ln>
          </p:spPr>
          <p:txBody>
            <a:bodyPr>
              <a:spAutoFit/>
            </a:bodyPr>
            <a:lstStyle/>
            <a:p>
              <a:pPr eaLnBrk="0" hangingPunct="0">
                <a:buClr>
                  <a:srgbClr val="FF6600"/>
                </a:buClr>
                <a:buFont typeface="Wingdings" pitchFamily="2" charset="2"/>
                <a:buNone/>
                <a:defRPr/>
              </a:pPr>
              <a:r>
                <a:rPr lang="en-GB" sz="1400" dirty="0">
                  <a:solidFill>
                    <a:srgbClr val="92D050"/>
                  </a:solidFill>
                </a:rPr>
                <a:t>CONSUME</a:t>
              </a:r>
            </a:p>
          </p:txBody>
        </p:sp>
      </p:grpSp>
      <p:cxnSp>
        <p:nvCxnSpPr>
          <p:cNvPr id="133" name="Straight Arrow Connector 132"/>
          <p:cNvCxnSpPr/>
          <p:nvPr/>
        </p:nvCxnSpPr>
        <p:spPr bwMode="auto">
          <a:xfrm rot="10800000" flipV="1">
            <a:off x="5268686" y="2090056"/>
            <a:ext cx="537028" cy="261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4" name="Straight Arrow Connector 133"/>
          <p:cNvCxnSpPr/>
          <p:nvPr/>
        </p:nvCxnSpPr>
        <p:spPr bwMode="auto">
          <a:xfrm rot="16200000" flipH="1">
            <a:off x="4133510" y="1869280"/>
            <a:ext cx="289150" cy="544286"/>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6" name="Straight Arrow Connector 135"/>
          <p:cNvCxnSpPr>
            <a:stCxn id="78" idx="3"/>
          </p:cNvCxnSpPr>
          <p:nvPr/>
        </p:nvCxnSpPr>
        <p:spPr bwMode="auto">
          <a:xfrm flipH="1">
            <a:off x="5275943" y="2797409"/>
            <a:ext cx="1399919" cy="5464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38" name="Straight Arrow Connector 137"/>
          <p:cNvCxnSpPr/>
          <p:nvPr/>
        </p:nvCxnSpPr>
        <p:spPr bwMode="auto">
          <a:xfrm>
            <a:off x="3062514" y="2786743"/>
            <a:ext cx="1240972" cy="65313"/>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cxnSp>
        <p:nvCxnSpPr>
          <p:cNvPr id="140" name="Straight Arrow Connector 139"/>
          <p:cNvCxnSpPr/>
          <p:nvPr/>
        </p:nvCxnSpPr>
        <p:spPr bwMode="auto">
          <a:xfrm rot="16200000" flipH="1">
            <a:off x="4709887" y="1966684"/>
            <a:ext cx="312055" cy="7257"/>
          </a:xfrm>
          <a:prstGeom prst="straightConnector1">
            <a:avLst/>
          </a:prstGeom>
          <a:solidFill>
            <a:schemeClr val="accent1">
              <a:alpha val="50000"/>
            </a:schemeClr>
          </a:solidFill>
          <a:ln w="22225" cap="flat" cmpd="sng" algn="ctr">
            <a:solidFill>
              <a:srgbClr val="92D050"/>
            </a:solidFill>
            <a:prstDash val="solid"/>
            <a:round/>
            <a:headEnd type="none" w="med" len="med"/>
            <a:tailEnd type="arrow"/>
          </a:ln>
          <a:effectLst/>
        </p:spPr>
      </p:cxnSp>
      <p:grpSp>
        <p:nvGrpSpPr>
          <p:cNvPr id="41" name="Group 114"/>
          <p:cNvGrpSpPr>
            <a:grpSpLocks/>
          </p:cNvGrpSpPr>
          <p:nvPr/>
        </p:nvGrpSpPr>
        <p:grpSpPr bwMode="auto">
          <a:xfrm>
            <a:off x="3071813" y="1766888"/>
            <a:ext cx="3714750" cy="949325"/>
            <a:chOff x="3071802" y="1766873"/>
            <a:chExt cx="3714776" cy="949335"/>
          </a:xfrm>
        </p:grpSpPr>
        <p:cxnSp>
          <p:nvCxnSpPr>
            <p:cNvPr id="135" name="Straight Arrow Connector 134"/>
            <p:cNvCxnSpPr/>
            <p:nvPr/>
          </p:nvCxnSpPr>
          <p:spPr bwMode="auto">
            <a:xfrm rot="10800000">
              <a:off x="3857619" y="1890699"/>
              <a:ext cx="714380" cy="628657"/>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7" name="Straight Arrow Connector 136"/>
            <p:cNvCxnSpPr/>
            <p:nvPr/>
          </p:nvCxnSpPr>
          <p:spPr bwMode="auto">
            <a:xfrm rot="10800000">
              <a:off x="3071802" y="2714620"/>
              <a:ext cx="1428760"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39" name="Straight Arrow Connector 138"/>
            <p:cNvCxnSpPr/>
            <p:nvPr/>
          </p:nvCxnSpPr>
          <p:spPr bwMode="auto">
            <a:xfrm rot="16200000" flipV="1">
              <a:off x="4729162" y="1924038"/>
              <a:ext cx="314328" cy="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1" name="Straight Arrow Connector 140"/>
            <p:cNvCxnSpPr/>
            <p:nvPr/>
          </p:nvCxnSpPr>
          <p:spPr bwMode="auto">
            <a:xfrm flipV="1">
              <a:off x="5181604" y="2071676"/>
              <a:ext cx="747718" cy="447680"/>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cxnSp>
          <p:nvCxnSpPr>
            <p:cNvPr id="142" name="Straight Arrow Connector 141"/>
            <p:cNvCxnSpPr/>
            <p:nvPr/>
          </p:nvCxnSpPr>
          <p:spPr bwMode="auto">
            <a:xfrm>
              <a:off x="5214942" y="2714620"/>
              <a:ext cx="1571636" cy="1588"/>
            </a:xfrm>
            <a:prstGeom prst="straightConnector1">
              <a:avLst/>
            </a:prstGeom>
            <a:solidFill>
              <a:schemeClr val="accent1">
                <a:alpha val="50000"/>
              </a:schemeClr>
            </a:solidFill>
            <a:ln w="19050" cap="flat" cmpd="sng" algn="ctr">
              <a:solidFill>
                <a:schemeClr val="accent2">
                  <a:lumMod val="60000"/>
                  <a:lumOff val="40000"/>
                </a:schemeClr>
              </a:solidFill>
              <a:prstDash val="solid"/>
              <a:round/>
              <a:headEnd type="arrow"/>
              <a:tailEnd type="arrow"/>
            </a:ln>
            <a:effectLst/>
          </p:spPr>
        </p:cxnSp>
        <p:sp>
          <p:nvSpPr>
            <p:cNvPr id="143" name="TextBox 142"/>
            <p:cNvSpPr txBox="1"/>
            <p:nvPr/>
          </p:nvSpPr>
          <p:spPr>
            <a:xfrm>
              <a:off x="3114664" y="2143114"/>
              <a:ext cx="1257309" cy="307978"/>
            </a:xfrm>
            <a:prstGeom prst="rect">
              <a:avLst/>
            </a:prstGeom>
            <a:noFill/>
          </p:spPr>
          <p:txBody>
            <a:bodyPr>
              <a:spAutoFit/>
            </a:bodyPr>
            <a:lstStyle/>
            <a:p>
              <a:pPr algn="ctr" eaLnBrk="0" hangingPunct="0">
                <a:buClr>
                  <a:srgbClr val="FF6600"/>
                </a:buClr>
                <a:buFont typeface="Wingdings" pitchFamily="2" charset="2"/>
                <a:buNone/>
                <a:defRPr/>
              </a:pPr>
              <a:r>
                <a:rPr lang="en-GB" sz="1400" dirty="0">
                  <a:solidFill>
                    <a:schemeClr val="accent6">
                      <a:lumMod val="60000"/>
                      <a:lumOff val="40000"/>
                    </a:schemeClr>
                  </a:solidFill>
                </a:rPr>
                <a:t>CONNECT</a:t>
              </a:r>
            </a:p>
          </p:txBody>
        </p:sp>
      </p:grpSp>
      <p:cxnSp>
        <p:nvCxnSpPr>
          <p:cNvPr id="145" name="Straight Arrow Connector 144"/>
          <p:cNvCxnSpPr/>
          <p:nvPr/>
        </p:nvCxnSpPr>
        <p:spPr bwMode="auto">
          <a:xfrm>
            <a:off x="5196115" y="3018972"/>
            <a:ext cx="1901371" cy="117565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6" name="Straight Arrow Connector 145"/>
          <p:cNvCxnSpPr>
            <a:endCxn id="16429" idx="0"/>
          </p:cNvCxnSpPr>
          <p:nvPr/>
        </p:nvCxnSpPr>
        <p:spPr bwMode="auto">
          <a:xfrm rot="16200000" flipH="1">
            <a:off x="5100184" y="3071359"/>
            <a:ext cx="1064078" cy="106090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48" name="Straight Arrow Connector 147"/>
          <p:cNvCxnSpPr/>
          <p:nvPr/>
        </p:nvCxnSpPr>
        <p:spPr bwMode="auto">
          <a:xfrm rot="16200000" flipH="1">
            <a:off x="4695371" y="3432628"/>
            <a:ext cx="2111829" cy="148771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0" name="Straight Arrow Connector 149"/>
          <p:cNvCxnSpPr>
            <a:stCxn id="92" idx="2"/>
          </p:cNvCxnSpPr>
          <p:nvPr/>
        </p:nvCxnSpPr>
        <p:spPr bwMode="auto">
          <a:xfrm rot="16200000" flipH="1">
            <a:off x="4197239" y="3834383"/>
            <a:ext cx="2009544" cy="64134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2" name="Straight Arrow Connector 151"/>
          <p:cNvCxnSpPr/>
          <p:nvPr/>
        </p:nvCxnSpPr>
        <p:spPr bwMode="auto">
          <a:xfrm rot="5400000">
            <a:off x="3403600" y="3831772"/>
            <a:ext cx="2053772" cy="631371"/>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4" name="Straight Arrow Connector 153"/>
          <p:cNvCxnSpPr/>
          <p:nvPr/>
        </p:nvCxnSpPr>
        <p:spPr bwMode="auto">
          <a:xfrm rot="5400000">
            <a:off x="2931886" y="3432629"/>
            <a:ext cx="2068287" cy="1415143"/>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6" name="Straight Arrow Connector 155"/>
          <p:cNvCxnSpPr/>
          <p:nvPr/>
        </p:nvCxnSpPr>
        <p:spPr bwMode="auto">
          <a:xfrm rot="10800000" flipV="1">
            <a:off x="2648858" y="3018970"/>
            <a:ext cx="1908628" cy="1052287"/>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cxnSp>
        <p:nvCxnSpPr>
          <p:cNvPr id="158" name="Straight Arrow Connector 157"/>
          <p:cNvCxnSpPr/>
          <p:nvPr/>
        </p:nvCxnSpPr>
        <p:spPr bwMode="auto">
          <a:xfrm rot="5400000">
            <a:off x="3693886" y="3120572"/>
            <a:ext cx="950686" cy="892628"/>
          </a:xfrm>
          <a:prstGeom prst="straightConnector1">
            <a:avLst/>
          </a:prstGeom>
          <a:ln>
            <a:headEnd type="arrow" w="med" len="med"/>
            <a:tailEnd type="arrow"/>
          </a:ln>
        </p:spPr>
        <p:style>
          <a:lnRef idx="1">
            <a:schemeClr val="accent2"/>
          </a:lnRef>
          <a:fillRef idx="0">
            <a:schemeClr val="accent2"/>
          </a:fillRef>
          <a:effectRef idx="0">
            <a:schemeClr val="accent2"/>
          </a:effectRef>
          <a:fontRef idx="minor">
            <a:schemeClr val="tx1"/>
          </a:fontRef>
        </p:style>
      </p:cxnSp>
      <p:grpSp>
        <p:nvGrpSpPr>
          <p:cNvPr id="42" name="Group 169"/>
          <p:cNvGrpSpPr/>
          <p:nvPr/>
        </p:nvGrpSpPr>
        <p:grpSpPr>
          <a:xfrm>
            <a:off x="3524250" y="3027356"/>
            <a:ext cx="4028205" cy="2216159"/>
            <a:chOff x="3524250" y="3027356"/>
            <a:chExt cx="4028205" cy="2216159"/>
          </a:xfrm>
        </p:grpSpPr>
        <p:sp>
          <p:nvSpPr>
            <p:cNvPr id="147" name="TextBox 146"/>
            <p:cNvSpPr txBox="1"/>
            <p:nvPr/>
          </p:nvSpPr>
          <p:spPr>
            <a:xfrm>
              <a:off x="6572250" y="3186116"/>
              <a:ext cx="980205" cy="307777"/>
            </a:xfrm>
            <a:prstGeom prst="rect">
              <a:avLst/>
            </a:prstGeom>
            <a:noFill/>
          </p:spPr>
          <p:txBody>
            <a:bodyPr wrap="none" rtlCol="0">
              <a:spAutoFit/>
            </a:bodyPr>
            <a:lstStyle/>
            <a:p>
              <a:r>
                <a:rPr lang="en-GB" sz="1400" dirty="0" smtClean="0">
                  <a:solidFill>
                    <a:srgbClr val="FF0000"/>
                  </a:solidFill>
                </a:rPr>
                <a:t>CREATE</a:t>
              </a:r>
              <a:endParaRPr lang="en-US" sz="1400" dirty="0">
                <a:solidFill>
                  <a:srgbClr val="FF0000"/>
                </a:solidFill>
              </a:endParaRPr>
            </a:p>
          </p:txBody>
        </p:sp>
        <p:cxnSp>
          <p:nvCxnSpPr>
            <p:cNvPr id="151" name="Elbow Connector 150"/>
            <p:cNvCxnSpPr>
              <a:stCxn id="33" idx="2"/>
            </p:cNvCxnSpPr>
            <p:nvPr/>
          </p:nvCxnSpPr>
          <p:spPr bwMode="auto">
            <a:xfrm rot="16200000" flipH="1">
              <a:off x="4442620" y="3485356"/>
              <a:ext cx="968375" cy="61912"/>
            </a:xfrm>
            <a:prstGeom prst="bentConnector3">
              <a:avLst>
                <a:gd name="adj1" fmla="val 66230"/>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55" name="Elbow Connector 154"/>
            <p:cNvCxnSpPr/>
            <p:nvPr/>
          </p:nvCxnSpPr>
          <p:spPr bwMode="auto">
            <a:xfrm>
              <a:off x="4905372" y="3027356"/>
              <a:ext cx="2109789" cy="1087443"/>
            </a:xfrm>
            <a:prstGeom prst="bentConnector3">
              <a:avLst>
                <a:gd name="adj1" fmla="val 27652"/>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59" name="Elbow Connector 158"/>
            <p:cNvCxnSpPr/>
            <p:nvPr/>
          </p:nvCxnSpPr>
          <p:spPr bwMode="auto">
            <a:xfrm rot="5400000">
              <a:off x="3340089" y="3682999"/>
              <a:ext cx="2206641" cy="914392"/>
            </a:xfrm>
            <a:prstGeom prst="bentConnector3">
              <a:avLst>
                <a:gd name="adj1" fmla="val 28633"/>
              </a:avLst>
            </a:prstGeom>
            <a:solidFill>
              <a:schemeClr val="accent1">
                <a:alpha val="50000"/>
              </a:schemeClr>
            </a:solidFill>
            <a:ln w="15875" cap="flat" cmpd="sng" algn="ctr">
              <a:solidFill>
                <a:srgbClr val="FF0000"/>
              </a:solidFill>
              <a:prstDash val="solid"/>
              <a:round/>
              <a:headEnd type="none" w="med" len="med"/>
              <a:tailEnd type="arrow"/>
            </a:ln>
            <a:effectLst/>
          </p:spPr>
        </p:cxnSp>
        <p:cxnSp>
          <p:nvCxnSpPr>
            <p:cNvPr id="167" name="Elbow Connector 166"/>
            <p:cNvCxnSpPr>
              <a:endCxn id="16432" idx="0"/>
            </p:cNvCxnSpPr>
            <p:nvPr/>
          </p:nvCxnSpPr>
          <p:spPr bwMode="auto">
            <a:xfrm rot="10800000" flipV="1">
              <a:off x="3524250" y="3032106"/>
              <a:ext cx="1543044" cy="1063644"/>
            </a:xfrm>
            <a:prstGeom prst="bentConnector2">
              <a:avLst/>
            </a:prstGeom>
            <a:solidFill>
              <a:schemeClr val="accent1">
                <a:alpha val="50000"/>
              </a:schemeClr>
            </a:solidFill>
            <a:ln w="15875" cap="flat" cmpd="sng" algn="ctr">
              <a:solidFill>
                <a:srgbClr val="FF0000"/>
              </a:solidFill>
              <a:prstDash val="solid"/>
              <a:round/>
              <a:headEnd type="none" w="med" len="med"/>
              <a:tailEnd type="arrow"/>
            </a:ln>
            <a:effectLst/>
          </p:spPr>
        </p:cxnSp>
      </p:grpSp>
      <p:grpSp>
        <p:nvGrpSpPr>
          <p:cNvPr id="43" name="Group 114"/>
          <p:cNvGrpSpPr>
            <a:grpSpLocks/>
          </p:cNvGrpSpPr>
          <p:nvPr/>
        </p:nvGrpSpPr>
        <p:grpSpPr bwMode="auto">
          <a:xfrm>
            <a:off x="3071813" y="1766888"/>
            <a:ext cx="3714750" cy="949325"/>
            <a:chOff x="3071802" y="1766873"/>
            <a:chExt cx="3714776" cy="949335"/>
          </a:xfrm>
        </p:grpSpPr>
        <p:cxnSp>
          <p:nvCxnSpPr>
            <p:cNvPr id="157" name="Straight Arrow Connector 50"/>
            <p:cNvCxnSpPr>
              <a:cxnSpLocks noChangeShapeType="1"/>
            </p:cNvCxnSpPr>
            <p:nvPr/>
          </p:nvCxnSpPr>
          <p:spPr bwMode="auto">
            <a:xfrm rot="10800000">
              <a:off x="3857620" y="1890002"/>
              <a:ext cx="714380" cy="629353"/>
            </a:xfrm>
            <a:prstGeom prst="straightConnector1">
              <a:avLst/>
            </a:prstGeom>
            <a:noFill/>
            <a:ln w="9525" algn="ctr">
              <a:solidFill>
                <a:srgbClr val="FF9900"/>
              </a:solidFill>
              <a:round/>
              <a:headEnd type="arrow" w="med" len="med"/>
              <a:tailEnd type="arrow" w="med" len="med"/>
            </a:ln>
          </p:spPr>
        </p:cxnSp>
        <p:cxnSp>
          <p:nvCxnSpPr>
            <p:cNvPr id="160" name="Straight Arrow Connector 52"/>
            <p:cNvCxnSpPr>
              <a:cxnSpLocks noChangeShapeType="1"/>
            </p:cNvCxnSpPr>
            <p:nvPr/>
          </p:nvCxnSpPr>
          <p:spPr bwMode="auto">
            <a:xfrm rot="10800000">
              <a:off x="3071802" y="2714620"/>
              <a:ext cx="1428760" cy="1588"/>
            </a:xfrm>
            <a:prstGeom prst="straightConnector1">
              <a:avLst/>
            </a:prstGeom>
            <a:noFill/>
            <a:ln w="9525" algn="ctr">
              <a:solidFill>
                <a:srgbClr val="FF9900"/>
              </a:solidFill>
              <a:round/>
              <a:headEnd type="arrow" w="med" len="med"/>
              <a:tailEnd type="arrow" w="med" len="med"/>
            </a:ln>
          </p:spPr>
        </p:cxnSp>
        <p:cxnSp>
          <p:nvCxnSpPr>
            <p:cNvPr id="161" name="Straight Arrow Connector 54"/>
            <p:cNvCxnSpPr>
              <a:cxnSpLocks noChangeShapeType="1"/>
            </p:cNvCxnSpPr>
            <p:nvPr/>
          </p:nvCxnSpPr>
          <p:spPr bwMode="auto">
            <a:xfrm rot="16200000" flipV="1">
              <a:off x="4729164" y="1924036"/>
              <a:ext cx="314330" cy="3"/>
            </a:xfrm>
            <a:prstGeom prst="straightConnector1">
              <a:avLst/>
            </a:prstGeom>
            <a:noFill/>
            <a:ln w="9525" algn="ctr">
              <a:solidFill>
                <a:srgbClr val="FF9900"/>
              </a:solidFill>
              <a:round/>
              <a:headEnd type="arrow" w="med" len="med"/>
              <a:tailEnd type="arrow" w="med" len="med"/>
            </a:ln>
          </p:spPr>
        </p:cxnSp>
        <p:cxnSp>
          <p:nvCxnSpPr>
            <p:cNvPr id="162" name="Straight Arrow Connector 56"/>
            <p:cNvCxnSpPr>
              <a:cxnSpLocks noChangeShapeType="1"/>
            </p:cNvCxnSpPr>
            <p:nvPr/>
          </p:nvCxnSpPr>
          <p:spPr bwMode="auto">
            <a:xfrm flipV="1">
              <a:off x="5181600" y="2071678"/>
              <a:ext cx="747722" cy="447676"/>
            </a:xfrm>
            <a:prstGeom prst="straightConnector1">
              <a:avLst/>
            </a:prstGeom>
            <a:noFill/>
            <a:ln w="9525" algn="ctr">
              <a:solidFill>
                <a:srgbClr val="FF9900"/>
              </a:solidFill>
              <a:round/>
              <a:headEnd type="arrow" w="med" len="med"/>
              <a:tailEnd type="arrow" w="med" len="med"/>
            </a:ln>
          </p:spPr>
        </p:cxnSp>
        <p:cxnSp>
          <p:nvCxnSpPr>
            <p:cNvPr id="163" name="Straight Arrow Connector 58"/>
            <p:cNvCxnSpPr>
              <a:cxnSpLocks noChangeShapeType="1"/>
            </p:cNvCxnSpPr>
            <p:nvPr/>
          </p:nvCxnSpPr>
          <p:spPr bwMode="auto">
            <a:xfrm>
              <a:off x="5214942" y="2714620"/>
              <a:ext cx="1571636" cy="1588"/>
            </a:xfrm>
            <a:prstGeom prst="straightConnector1">
              <a:avLst/>
            </a:prstGeom>
            <a:noFill/>
            <a:ln w="9525" algn="ctr">
              <a:solidFill>
                <a:srgbClr val="FF9900"/>
              </a:solidFill>
              <a:round/>
              <a:headEnd type="arrow" w="med" len="med"/>
              <a:tailEnd type="arrow" w="med" len="med"/>
            </a:ln>
          </p:spPr>
        </p:cxnSp>
        <p:sp>
          <p:nvSpPr>
            <p:cNvPr id="164" name="TextBox 163"/>
            <p:cNvSpPr txBox="1"/>
            <p:nvPr/>
          </p:nvSpPr>
          <p:spPr>
            <a:xfrm>
              <a:off x="3114664" y="2143114"/>
              <a:ext cx="1257309" cy="307978"/>
            </a:xfrm>
            <a:prstGeom prst="rect">
              <a:avLst/>
            </a:prstGeom>
            <a:noFill/>
            <a:ln>
              <a:solidFill>
                <a:schemeClr val="bg1"/>
              </a:solidFill>
            </a:ln>
          </p:spPr>
          <p:txBody>
            <a:bodyPr>
              <a:spAutoFit/>
            </a:bodyPr>
            <a:lstStyle/>
            <a:p>
              <a:pPr algn="ctr" eaLnBrk="0" hangingPunct="0">
                <a:buClr>
                  <a:srgbClr val="FF6600"/>
                </a:buClr>
                <a:buFont typeface="Wingdings" pitchFamily="2" charset="2"/>
                <a:buNone/>
                <a:defRPr/>
              </a:pPr>
              <a:r>
                <a:rPr lang="en-GB" sz="1400" dirty="0">
                  <a:solidFill>
                    <a:schemeClr val="accent6">
                      <a:lumMod val="40000"/>
                      <a:lumOff val="60000"/>
                    </a:schemeClr>
                  </a:solidFill>
                </a:rPr>
                <a:t>CONNECT</a:t>
              </a:r>
            </a:p>
          </p:txBody>
        </p:sp>
      </p:grpSp>
      <p:grpSp>
        <p:nvGrpSpPr>
          <p:cNvPr id="44" name="Group 131"/>
          <p:cNvGrpSpPr>
            <a:grpSpLocks/>
          </p:cNvGrpSpPr>
          <p:nvPr/>
        </p:nvGrpSpPr>
        <p:grpSpPr bwMode="auto">
          <a:xfrm>
            <a:off x="828681" y="3032125"/>
            <a:ext cx="6762750" cy="2263775"/>
            <a:chOff x="657226" y="3032124"/>
            <a:chExt cx="6762749" cy="2263775"/>
          </a:xfrm>
        </p:grpSpPr>
        <p:sp>
          <p:nvSpPr>
            <p:cNvPr id="166" name="TextBox 170"/>
            <p:cNvSpPr txBox="1">
              <a:spLocks noChangeArrowheads="1"/>
            </p:cNvSpPr>
            <p:nvPr/>
          </p:nvSpPr>
          <p:spPr bwMode="auto">
            <a:xfrm>
              <a:off x="657226" y="3933826"/>
              <a:ext cx="1514474" cy="307777"/>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400" dirty="0">
                  <a:solidFill>
                    <a:srgbClr val="FF9900"/>
                  </a:solidFill>
                </a:rPr>
                <a:t>CONTRIBUTE</a:t>
              </a:r>
            </a:p>
          </p:txBody>
        </p:sp>
        <p:cxnSp>
          <p:nvCxnSpPr>
            <p:cNvPr id="168" name="Elbow Connector 96"/>
            <p:cNvCxnSpPr>
              <a:cxnSpLocks noChangeShapeType="1"/>
            </p:cNvCxnSpPr>
            <p:nvPr/>
          </p:nvCxnSpPr>
          <p:spPr bwMode="auto">
            <a:xfrm rot="5400000">
              <a:off x="4405316" y="3519487"/>
              <a:ext cx="952497" cy="28579"/>
            </a:xfrm>
            <a:prstGeom prst="bentConnector3">
              <a:avLst>
                <a:gd name="adj1" fmla="val 74000"/>
              </a:avLst>
            </a:prstGeom>
            <a:noFill/>
            <a:ln w="19050" algn="ctr">
              <a:solidFill>
                <a:srgbClr val="FF9900"/>
              </a:solidFill>
              <a:round/>
              <a:headEnd/>
              <a:tailEnd type="arrow" w="med" len="med"/>
            </a:ln>
          </p:spPr>
        </p:cxnSp>
        <p:cxnSp>
          <p:nvCxnSpPr>
            <p:cNvPr id="169" name="Elbow Connector 98"/>
            <p:cNvCxnSpPr>
              <a:cxnSpLocks noChangeShapeType="1"/>
            </p:cNvCxnSpPr>
            <p:nvPr/>
          </p:nvCxnSpPr>
          <p:spPr bwMode="auto">
            <a:xfrm rot="16200000" flipH="1">
              <a:off x="4978398" y="2949572"/>
              <a:ext cx="1101725" cy="1266829"/>
            </a:xfrm>
            <a:prstGeom prst="bentConnector3">
              <a:avLst>
                <a:gd name="adj1" fmla="val 50000"/>
              </a:avLst>
            </a:prstGeom>
            <a:noFill/>
            <a:ln w="19050" algn="ctr">
              <a:solidFill>
                <a:srgbClr val="FF9900"/>
              </a:solidFill>
              <a:round/>
              <a:headEnd/>
              <a:tailEnd type="arrow" w="med" len="med"/>
            </a:ln>
          </p:spPr>
        </p:cxnSp>
        <p:cxnSp>
          <p:nvCxnSpPr>
            <p:cNvPr id="170" name="Elbow Connector 100"/>
            <p:cNvCxnSpPr>
              <a:cxnSpLocks noChangeShapeType="1"/>
            </p:cNvCxnSpPr>
            <p:nvPr/>
          </p:nvCxnSpPr>
          <p:spPr bwMode="auto">
            <a:xfrm rot="16200000" flipH="1">
              <a:off x="5607048" y="2320922"/>
              <a:ext cx="1101725" cy="2524129"/>
            </a:xfrm>
            <a:prstGeom prst="bentConnector3">
              <a:avLst>
                <a:gd name="adj1" fmla="val 21472"/>
              </a:avLst>
            </a:prstGeom>
            <a:noFill/>
            <a:ln w="19050" algn="ctr">
              <a:solidFill>
                <a:srgbClr val="FF9900"/>
              </a:solidFill>
              <a:round/>
              <a:headEnd/>
              <a:tailEnd type="arrow" w="med" len="med"/>
            </a:ln>
          </p:spPr>
        </p:cxnSp>
        <p:cxnSp>
          <p:nvCxnSpPr>
            <p:cNvPr id="171" name="Elbow Connector 106"/>
            <p:cNvCxnSpPr>
              <a:cxnSpLocks noChangeShapeType="1"/>
            </p:cNvCxnSpPr>
            <p:nvPr/>
          </p:nvCxnSpPr>
          <p:spPr bwMode="auto">
            <a:xfrm rot="5400000">
              <a:off x="3678236" y="2878139"/>
              <a:ext cx="1063625" cy="1371596"/>
            </a:xfrm>
            <a:prstGeom prst="bentConnector3">
              <a:avLst>
                <a:gd name="adj1" fmla="val 50000"/>
              </a:avLst>
            </a:prstGeom>
            <a:noFill/>
            <a:ln w="19050" algn="ctr">
              <a:solidFill>
                <a:srgbClr val="FF9900"/>
              </a:solidFill>
              <a:round/>
              <a:headEnd/>
              <a:tailEnd type="arrow" w="med" len="med"/>
            </a:ln>
          </p:spPr>
        </p:cxnSp>
        <p:cxnSp>
          <p:nvCxnSpPr>
            <p:cNvPr id="172" name="Elbow Connector 112"/>
            <p:cNvCxnSpPr>
              <a:cxnSpLocks noChangeShapeType="1"/>
            </p:cNvCxnSpPr>
            <p:nvPr/>
          </p:nvCxnSpPr>
          <p:spPr bwMode="auto">
            <a:xfrm rot="5400000">
              <a:off x="3411536" y="3811589"/>
              <a:ext cx="2263775" cy="704846"/>
            </a:xfrm>
            <a:prstGeom prst="bentConnector3">
              <a:avLst>
                <a:gd name="adj1" fmla="val 32329"/>
              </a:avLst>
            </a:prstGeom>
            <a:noFill/>
            <a:ln w="19050" algn="ctr">
              <a:solidFill>
                <a:srgbClr val="FF9900"/>
              </a:solidFill>
              <a:round/>
              <a:headEnd/>
              <a:tailEnd type="arrow" w="med" len="med"/>
            </a:ln>
          </p:spPr>
        </p:cxnSp>
        <p:cxnSp>
          <p:nvCxnSpPr>
            <p:cNvPr id="173" name="Elbow Connector 118"/>
            <p:cNvCxnSpPr>
              <a:cxnSpLocks noChangeShapeType="1"/>
            </p:cNvCxnSpPr>
            <p:nvPr/>
          </p:nvCxnSpPr>
          <p:spPr bwMode="auto">
            <a:xfrm rot="16200000" flipH="1">
              <a:off x="4087811" y="3840160"/>
              <a:ext cx="2149475" cy="533404"/>
            </a:xfrm>
            <a:prstGeom prst="bentConnector3">
              <a:avLst>
                <a:gd name="adj1" fmla="val 34046"/>
              </a:avLst>
            </a:prstGeom>
            <a:noFill/>
            <a:ln w="19050" algn="ctr">
              <a:solidFill>
                <a:srgbClr val="FF9900"/>
              </a:solidFill>
              <a:round/>
              <a:headEnd/>
              <a:tailEnd type="arrow" w="med" len="med"/>
            </a:ln>
          </p:spPr>
        </p:cxnSp>
        <p:cxnSp>
          <p:nvCxnSpPr>
            <p:cNvPr id="174" name="Elbow Connector 123"/>
            <p:cNvCxnSpPr>
              <a:cxnSpLocks noChangeShapeType="1"/>
            </p:cNvCxnSpPr>
            <p:nvPr/>
          </p:nvCxnSpPr>
          <p:spPr bwMode="auto">
            <a:xfrm rot="16200000" flipH="1">
              <a:off x="4887910" y="3040060"/>
              <a:ext cx="1968500" cy="1952629"/>
            </a:xfrm>
            <a:prstGeom prst="bentConnector3">
              <a:avLst>
                <a:gd name="adj1" fmla="val 36935"/>
              </a:avLst>
            </a:prstGeom>
            <a:noFill/>
            <a:ln w="19050" algn="ctr">
              <a:solidFill>
                <a:srgbClr val="FF9900"/>
              </a:solidFill>
              <a:round/>
              <a:headEnd/>
              <a:tailEnd type="arrow" w="med" len="med"/>
            </a:ln>
          </p:spPr>
        </p:cxnSp>
        <p:cxnSp>
          <p:nvCxnSpPr>
            <p:cNvPr id="175" name="Elbow Connector 127"/>
            <p:cNvCxnSpPr>
              <a:cxnSpLocks noChangeShapeType="1"/>
            </p:cNvCxnSpPr>
            <p:nvPr/>
          </p:nvCxnSpPr>
          <p:spPr bwMode="auto">
            <a:xfrm rot="5400000">
              <a:off x="3125786" y="2325689"/>
              <a:ext cx="1063625" cy="2476496"/>
            </a:xfrm>
            <a:prstGeom prst="bentConnector3">
              <a:avLst>
                <a:gd name="adj1" fmla="val 50000"/>
              </a:avLst>
            </a:prstGeom>
            <a:noFill/>
            <a:ln w="19050" algn="ctr">
              <a:solidFill>
                <a:srgbClr val="FF9900"/>
              </a:solidFill>
              <a:round/>
              <a:headEnd/>
              <a:tailEnd type="arrow" w="med" len="med"/>
            </a:ln>
          </p:spPr>
        </p:cxnSp>
        <p:cxnSp>
          <p:nvCxnSpPr>
            <p:cNvPr id="176" name="Elbow Connector 129"/>
            <p:cNvCxnSpPr>
              <a:cxnSpLocks noChangeShapeType="1"/>
            </p:cNvCxnSpPr>
            <p:nvPr/>
          </p:nvCxnSpPr>
          <p:spPr bwMode="auto">
            <a:xfrm rot="5400000">
              <a:off x="2872183" y="3219850"/>
              <a:ext cx="2211388" cy="1835939"/>
            </a:xfrm>
            <a:prstGeom prst="bentConnector3">
              <a:avLst>
                <a:gd name="adj1" fmla="val 24157"/>
              </a:avLst>
            </a:prstGeom>
            <a:noFill/>
            <a:ln w="19050" algn="ctr">
              <a:solidFill>
                <a:srgbClr val="FF9900"/>
              </a:solidFill>
              <a:round/>
              <a:headEnd/>
              <a:tailEnd type="arrow" w="med" len="med"/>
            </a:ln>
          </p:spPr>
        </p:cxnSp>
      </p:grpSp>
      <p:sp>
        <p:nvSpPr>
          <p:cNvPr id="180" name="TextBox 174"/>
          <p:cNvSpPr txBox="1">
            <a:spLocks noChangeArrowheads="1"/>
          </p:cNvSpPr>
          <p:nvPr/>
        </p:nvSpPr>
        <p:spPr bwMode="auto">
          <a:xfrm>
            <a:off x="533400" y="3648063"/>
            <a:ext cx="857256" cy="400110"/>
          </a:xfrm>
          <a:prstGeom prst="rect">
            <a:avLst/>
          </a:prstGeom>
          <a:noFill/>
          <a:ln w="9525">
            <a:noFill/>
            <a:miter lim="800000"/>
            <a:headEnd/>
            <a:tailEnd/>
          </a:ln>
        </p:spPr>
        <p:txBody>
          <a:bodyPr>
            <a:spAutoFit/>
          </a:bodyPr>
          <a:lstStyle/>
          <a:p>
            <a:pPr algn="ctr" eaLnBrk="0" hangingPunct="0">
              <a:buClr>
                <a:srgbClr val="FF6600"/>
              </a:buClr>
              <a:buFont typeface="Wingdings" pitchFamily="2" charset="2"/>
              <a:buNone/>
            </a:pPr>
            <a:r>
              <a:rPr lang="en-GB" sz="1000">
                <a:solidFill>
                  <a:schemeClr val="tx1"/>
                </a:solidFill>
                <a:latin typeface="Arial Narrow" pitchFamily="34" charset="0"/>
              </a:rPr>
              <a:t>You and Your Peers</a:t>
            </a:r>
          </a:p>
        </p:txBody>
      </p:sp>
      <p:cxnSp>
        <p:nvCxnSpPr>
          <p:cNvPr id="181" name="Straight Arrow Connector 180"/>
          <p:cNvCxnSpPr/>
          <p:nvPr/>
        </p:nvCxnSpPr>
        <p:spPr bwMode="auto">
          <a:xfrm flipV="1">
            <a:off x="1552574" y="3548061"/>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82" name="Straight Arrow Connector 181"/>
          <p:cNvCxnSpPr/>
          <p:nvPr/>
        </p:nvCxnSpPr>
        <p:spPr bwMode="auto">
          <a:xfrm flipV="1">
            <a:off x="1395406" y="3662365"/>
            <a:ext cx="6738937" cy="1905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pic>
        <p:nvPicPr>
          <p:cNvPr id="183" name="Picture 49" descr="G:\Documents\Pictures\64x64\apps\ksokoban.png"/>
          <p:cNvPicPr>
            <a:picLocks noChangeAspect="1" noChangeArrowheads="1"/>
          </p:cNvPicPr>
          <p:nvPr/>
        </p:nvPicPr>
        <p:blipFill>
          <a:blip r:embed="rId15" cstate="print"/>
          <a:srcRect/>
          <a:stretch>
            <a:fillRect/>
          </a:stretch>
        </p:blipFill>
        <p:spPr bwMode="auto">
          <a:xfrm>
            <a:off x="8277225" y="2990850"/>
            <a:ext cx="609600" cy="609600"/>
          </a:xfrm>
          <a:prstGeom prst="rect">
            <a:avLst/>
          </a:prstGeom>
          <a:noFill/>
          <a:ln w="9525">
            <a:noFill/>
            <a:miter lim="800000"/>
            <a:headEnd/>
            <a:tailEnd/>
          </a:ln>
        </p:spPr>
      </p:pic>
      <p:pic>
        <p:nvPicPr>
          <p:cNvPr id="184" name="Picture 49" descr="G:\Documents\Pictures\64x64\apps\ksokoban.png"/>
          <p:cNvPicPr>
            <a:picLocks noChangeAspect="1" noChangeArrowheads="1"/>
          </p:cNvPicPr>
          <p:nvPr/>
        </p:nvPicPr>
        <p:blipFill>
          <a:blip r:embed="rId15"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185" name="Picture 49" descr="G:\Documents\Pictures\64x64\apps\ksokoban.png"/>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sp>
        <p:nvSpPr>
          <p:cNvPr id="186" name="TextBox 185"/>
          <p:cNvSpPr txBox="1"/>
          <p:nvPr/>
        </p:nvSpPr>
        <p:spPr bwMode="auto">
          <a:xfrm>
            <a:off x="8462963" y="3643313"/>
            <a:ext cx="509587" cy="400050"/>
          </a:xfrm>
          <a:prstGeom prst="rect">
            <a:avLst/>
          </a:prstGeom>
          <a:noFill/>
        </p:spPr>
        <p:txBody>
          <a:bodyPr>
            <a:spAutoFit/>
          </a:bodyPr>
          <a:lstStyle/>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Your </a:t>
            </a:r>
          </a:p>
          <a:p>
            <a:pPr eaLnBrk="0" hangingPunct="0">
              <a:buClr>
                <a:srgbClr val="FF6600"/>
              </a:buClr>
              <a:buFont typeface="Wingdings" pitchFamily="2" charset="2"/>
              <a:buNone/>
              <a:defRPr/>
            </a:pPr>
            <a:r>
              <a:rPr lang="en-GB" sz="1000" dirty="0">
                <a:solidFill>
                  <a:schemeClr val="bg2">
                    <a:lumMod val="50000"/>
                  </a:schemeClr>
                </a:solidFill>
                <a:latin typeface="Arial Narrow" pitchFamily="34" charset="0"/>
              </a:rPr>
              <a:t>goals</a:t>
            </a:r>
          </a:p>
        </p:txBody>
      </p:sp>
      <p:pic>
        <p:nvPicPr>
          <p:cNvPr id="187" name="Picture 2" descr="G:\Documents\Pictures\64x64\apps\kdmconfig.png"/>
          <p:cNvPicPr>
            <a:picLocks noChangeAspect="1" noChangeArrowheads="1"/>
          </p:cNvPicPr>
          <p:nvPr/>
        </p:nvPicPr>
        <p:blipFill>
          <a:blip r:embed="rId13" cstate="print">
            <a:duotone>
              <a:prstClr val="black"/>
              <a:schemeClr val="accent1">
                <a:tint val="45000"/>
                <a:satMod val="400000"/>
              </a:schemeClr>
            </a:duotone>
            <a:lum bright="20000"/>
          </a:blip>
          <a:srcRect/>
          <a:stretch>
            <a:fillRect/>
          </a:stretch>
        </p:blipFill>
        <p:spPr bwMode="auto">
          <a:xfrm>
            <a:off x="666750" y="3133727"/>
            <a:ext cx="609600" cy="609468"/>
          </a:xfrm>
          <a:prstGeom prst="rect">
            <a:avLst/>
          </a:prstGeom>
          <a:noFill/>
        </p:spPr>
      </p:pic>
      <p:pic>
        <p:nvPicPr>
          <p:cNvPr id="189" name="Picture 4" descr="G:\Documents\Pictures\64x64\apps\personal.png"/>
          <p:cNvPicPr>
            <a:picLocks noChangeAspect="1" noChangeArrowheads="1"/>
          </p:cNvPicPr>
          <p:nvPr/>
        </p:nvPicPr>
        <p:blipFill>
          <a:blip r:embed="rId14" cstate="print">
            <a:duotone>
              <a:schemeClr val="accent1">
                <a:shade val="45000"/>
                <a:satMod val="135000"/>
              </a:schemeClr>
              <a:prstClr val="white"/>
            </a:duotone>
          </a:blip>
          <a:srcRect/>
          <a:stretch>
            <a:fillRect/>
          </a:stretch>
        </p:blipFill>
        <p:spPr bwMode="auto">
          <a:xfrm>
            <a:off x="728662" y="3238501"/>
            <a:ext cx="447760" cy="44767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bwMode="auto">
          <a:xfrm>
            <a:off x="700088" y="273050"/>
            <a:ext cx="3008312" cy="1162050"/>
          </a:xfrm>
          <a:prstGeom prst="rect">
            <a:avLst/>
          </a:prstGeom>
          <a:solidFill>
            <a:srgbClr val="FFFFFF"/>
          </a:solidFill>
          <a:ln>
            <a:solidFill>
              <a:srgbClr val="000000"/>
            </a:solidFill>
            <a:miter lim="800000"/>
            <a:headEnd/>
            <a:tailEnd/>
          </a:ln>
        </p:spPr>
        <p:txBody>
          <a:bodyPr anchor="b"/>
          <a:lstStyle/>
          <a:p>
            <a:pPr algn="l"/>
            <a:r>
              <a:rPr lang="en-GB" sz="2000" b="1" smtClean="0">
                <a:solidFill>
                  <a:srgbClr val="FF6600"/>
                </a:solidFill>
                <a:latin typeface="Arial" charset="0"/>
              </a:rPr>
              <a:t>How do we support the achievement of goals?</a:t>
            </a:r>
          </a:p>
        </p:txBody>
      </p:sp>
      <p:sp>
        <p:nvSpPr>
          <p:cNvPr id="45059" name="Text Placeholder 3"/>
          <p:cNvSpPr>
            <a:spLocks noGrp="1"/>
          </p:cNvSpPr>
          <p:nvPr>
            <p:ph type="body" sz="half" idx="4294967295"/>
          </p:nvPr>
        </p:nvSpPr>
        <p:spPr bwMode="auto">
          <a:xfrm>
            <a:off x="700088" y="1435100"/>
            <a:ext cx="3008312" cy="4691063"/>
          </a:xfrm>
          <a:prstGeom prst="rect">
            <a:avLst/>
          </a:prstGeom>
          <a:solidFill>
            <a:srgbClr val="FFFFFF"/>
          </a:solidFill>
          <a:ln>
            <a:solidFill>
              <a:srgbClr val="000000"/>
            </a:solidFill>
            <a:miter lim="800000"/>
            <a:headEnd/>
            <a:tailEnd/>
          </a:ln>
        </p:spPr>
        <p:txBody>
          <a:bodyPr/>
          <a:lstStyle/>
          <a:p>
            <a:pPr marL="0" indent="0">
              <a:buFontTx/>
              <a:buNone/>
            </a:pPr>
            <a:endParaRPr lang="en-GB" sz="1800" smtClean="0"/>
          </a:p>
        </p:txBody>
      </p:sp>
      <p:sp>
        <p:nvSpPr>
          <p:cNvPr id="6" name="Oval 5"/>
          <p:cNvSpPr/>
          <p:nvPr/>
        </p:nvSpPr>
        <p:spPr>
          <a:xfrm>
            <a:off x="5772150" y="500063"/>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5" name="Oval 4"/>
          <p:cNvSpPr/>
          <p:nvPr/>
        </p:nvSpPr>
        <p:spPr>
          <a:xfrm>
            <a:off x="5929313" y="6203950"/>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45062" name="TextBox 12"/>
          <p:cNvSpPr txBox="1">
            <a:spLocks noChangeArrowheads="1"/>
          </p:cNvSpPr>
          <p:nvPr/>
        </p:nvSpPr>
        <p:spPr bwMode="auto">
          <a:xfrm>
            <a:off x="6110288" y="6151563"/>
            <a:ext cx="493712" cy="369887"/>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ME</a:t>
            </a:r>
          </a:p>
        </p:txBody>
      </p:sp>
      <p:sp>
        <p:nvSpPr>
          <p:cNvPr id="45063" name="TextBox 13"/>
          <p:cNvSpPr txBox="1">
            <a:spLocks noChangeArrowheads="1"/>
          </p:cNvSpPr>
          <p:nvPr/>
        </p:nvSpPr>
        <p:spPr bwMode="auto">
          <a:xfrm>
            <a:off x="6221413" y="539750"/>
            <a:ext cx="1204912" cy="369888"/>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MY GOALS</a:t>
            </a:r>
          </a:p>
        </p:txBody>
      </p:sp>
      <p:grpSp>
        <p:nvGrpSpPr>
          <p:cNvPr id="45064" name="Group 7"/>
          <p:cNvGrpSpPr>
            <a:grpSpLocks/>
          </p:cNvGrpSpPr>
          <p:nvPr/>
        </p:nvGrpSpPr>
        <p:grpSpPr bwMode="auto">
          <a:xfrm>
            <a:off x="608013" y="4013200"/>
            <a:ext cx="3043237" cy="2016125"/>
            <a:chOff x="231775" y="642918"/>
            <a:chExt cx="8797925" cy="6211907"/>
          </a:xfrm>
        </p:grpSpPr>
        <p:sp>
          <p:nvSpPr>
            <p:cNvPr id="45065"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cxnSp>
          <p:nvCxnSpPr>
            <p:cNvPr id="10" name="Straight Arrow Connector 9"/>
            <p:cNvCxnSpPr/>
            <p:nvPr/>
          </p:nvCxnSpPr>
          <p:spPr bwMode="auto">
            <a:xfrm flipV="1">
              <a:off x="1498456" y="3352679"/>
              <a:ext cx="6741863" cy="19565"/>
            </a:xfrm>
            <a:prstGeom prst="straightConnector1">
              <a:avLst/>
            </a:prstGeom>
            <a:ln w="12700">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bwMode="auto">
            <a:xfrm>
              <a:off x="1924032" y="642918"/>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2" name="Rectangle 11"/>
            <p:cNvSpPr/>
            <p:nvPr/>
          </p:nvSpPr>
          <p:spPr bwMode="auto">
            <a:xfrm>
              <a:off x="1928794" y="3786190"/>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pic>
          <p:nvPicPr>
            <p:cNvPr id="99" name="Picture 4" descr="G:\Documents\Pictures\64x64\apps\personal.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572001" y="2214554"/>
              <a:ext cx="609601" cy="609601"/>
            </a:xfrm>
            <a:prstGeom prst="rect">
              <a:avLst/>
            </a:prstGeom>
            <a:noFill/>
          </p:spPr>
        </p:pic>
        <p:pic>
          <p:nvPicPr>
            <p:cNvPr id="97" name="Picture 4" descr="G:\Documents\Pictures\64x64\apps\personal.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19325" y="2143115"/>
              <a:ext cx="609601" cy="609601"/>
            </a:xfrm>
            <a:prstGeom prst="rect">
              <a:avLst/>
            </a:prstGeom>
            <a:noFill/>
          </p:spPr>
        </p:pic>
        <p:pic>
          <p:nvPicPr>
            <p:cNvPr id="95" name="Picture 4" descr="G:\Documents\Pictures\64x64\apps\personal.pn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571998" y="785795"/>
              <a:ext cx="609601" cy="609601"/>
            </a:xfrm>
            <a:prstGeom prst="rect">
              <a:avLst/>
            </a:prstGeom>
            <a:noFill/>
          </p:spPr>
        </p:pic>
        <p:pic>
          <p:nvPicPr>
            <p:cNvPr id="93" name="Picture 2" descr="G:\Documents\Pictures\64x64\apps\kdmconfig.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286116" y="1195373"/>
              <a:ext cx="609601" cy="609598"/>
            </a:xfrm>
            <a:prstGeom prst="rect">
              <a:avLst/>
            </a:prstGeom>
            <a:noFill/>
          </p:spPr>
        </p:pic>
        <p:pic>
          <p:nvPicPr>
            <p:cNvPr id="91" name="Picture 2" descr="G:\Documents\Pictures\64x64\apps\kdmconfig.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877066" y="2243128"/>
              <a:ext cx="609601" cy="609598"/>
            </a:xfrm>
            <a:prstGeom prst="rect">
              <a:avLst/>
            </a:prstGeom>
            <a:noFill/>
          </p:spPr>
        </p:pic>
        <p:pic>
          <p:nvPicPr>
            <p:cNvPr id="45078" name="Picture 7"/>
            <p:cNvPicPr>
              <a:picLocks noChangeAspect="1" noChangeArrowheads="1"/>
            </p:cNvPicPr>
            <p:nvPr/>
          </p:nvPicPr>
          <p:blipFill>
            <a:blip r:embed="rId5"/>
            <a:srcRect/>
            <a:stretch>
              <a:fillRect/>
            </a:stretch>
          </p:blipFill>
          <p:spPr bwMode="auto">
            <a:xfrm>
              <a:off x="4449101" y="4050384"/>
              <a:ext cx="663743" cy="697266"/>
            </a:xfrm>
            <a:prstGeom prst="rect">
              <a:avLst/>
            </a:prstGeom>
            <a:noFill/>
            <a:ln w="9525" algn="ctr">
              <a:noFill/>
              <a:miter lim="800000"/>
              <a:headEnd/>
              <a:tailEnd/>
            </a:ln>
          </p:spPr>
        </p:pic>
        <p:pic>
          <p:nvPicPr>
            <p:cNvPr id="45079" name="Picture 6"/>
            <p:cNvPicPr>
              <a:picLocks noChangeAspect="1" noChangeArrowheads="1"/>
            </p:cNvPicPr>
            <p:nvPr/>
          </p:nvPicPr>
          <p:blipFill>
            <a:blip r:embed="rId6"/>
            <a:srcRect/>
            <a:stretch>
              <a:fillRect/>
            </a:stretch>
          </p:blipFill>
          <p:spPr bwMode="auto">
            <a:xfrm>
              <a:off x="5076826" y="5181601"/>
              <a:ext cx="704850" cy="704851"/>
            </a:xfrm>
            <a:prstGeom prst="rect">
              <a:avLst/>
            </a:prstGeom>
            <a:noFill/>
            <a:ln w="9525" algn="ctr">
              <a:noFill/>
              <a:miter lim="800000"/>
              <a:headEnd/>
              <a:tailEnd/>
            </a:ln>
          </p:spPr>
        </p:pic>
        <p:pic>
          <p:nvPicPr>
            <p:cNvPr id="85"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934084" y="1204898"/>
              <a:ext cx="609601" cy="609601"/>
            </a:xfrm>
            <a:prstGeom prst="rect">
              <a:avLst/>
            </a:prstGeom>
            <a:noFill/>
          </p:spPr>
        </p:pic>
        <p:pic>
          <p:nvPicPr>
            <p:cNvPr id="45081" name="Picture 43" descr="G:\Documents\Pictures\64x64\apps\easymoblog.png"/>
            <p:cNvPicPr>
              <a:picLocks noChangeAspect="1" noChangeArrowheads="1"/>
            </p:cNvPicPr>
            <p:nvPr/>
          </p:nvPicPr>
          <p:blipFill>
            <a:blip r:embed="rId7"/>
            <a:srcRect/>
            <a:stretch>
              <a:fillRect/>
            </a:stretch>
          </p:blipFill>
          <p:spPr bwMode="auto">
            <a:xfrm>
              <a:off x="2114550" y="4095751"/>
              <a:ext cx="609601" cy="609601"/>
            </a:xfrm>
            <a:prstGeom prst="rect">
              <a:avLst/>
            </a:prstGeom>
            <a:noFill/>
            <a:ln w="9525">
              <a:noFill/>
              <a:miter lim="800000"/>
              <a:headEnd/>
              <a:tailEnd/>
            </a:ln>
          </p:spPr>
        </p:pic>
        <p:grpSp>
          <p:nvGrpSpPr>
            <p:cNvPr id="45082" name="Group 70"/>
            <p:cNvGrpSpPr>
              <a:grpSpLocks/>
            </p:cNvGrpSpPr>
            <p:nvPr/>
          </p:nvGrpSpPr>
          <p:grpSpPr bwMode="auto">
            <a:xfrm>
              <a:off x="6267450" y="5143500"/>
              <a:ext cx="971550" cy="676275"/>
              <a:chOff x="2143125" y="5457825"/>
              <a:chExt cx="971550" cy="676275"/>
            </a:xfrm>
          </p:grpSpPr>
          <p:pic>
            <p:nvPicPr>
              <p:cNvPr id="45118" name="Picture 46" descr="G:\Documents\Pictures\64x64\filesystems\services.png"/>
              <p:cNvPicPr>
                <a:picLocks noChangeAspect="1" noChangeArrowheads="1"/>
              </p:cNvPicPr>
              <p:nvPr/>
            </p:nvPicPr>
            <p:blipFill>
              <a:blip r:embed="rId8"/>
              <a:srcRect/>
              <a:stretch>
                <a:fillRect/>
              </a:stretch>
            </p:blipFill>
            <p:spPr bwMode="auto">
              <a:xfrm>
                <a:off x="2143125" y="5524500"/>
                <a:ext cx="609600" cy="609600"/>
              </a:xfrm>
              <a:prstGeom prst="rect">
                <a:avLst/>
              </a:prstGeom>
              <a:noFill/>
              <a:ln w="9525">
                <a:noFill/>
                <a:miter lim="800000"/>
                <a:headEnd/>
                <a:tailEnd/>
              </a:ln>
            </p:spPr>
          </p:pic>
          <p:pic>
            <p:nvPicPr>
              <p:cNvPr id="45119" name="Picture 46" descr="G:\Documents\Pictures\64x64\filesystems\services.png"/>
              <p:cNvPicPr>
                <a:picLocks noChangeAspect="1" noChangeArrowheads="1"/>
              </p:cNvPicPr>
              <p:nvPr/>
            </p:nvPicPr>
            <p:blipFill>
              <a:blip r:embed="rId8"/>
              <a:srcRect/>
              <a:stretch>
                <a:fillRect/>
              </a:stretch>
            </p:blipFill>
            <p:spPr bwMode="auto">
              <a:xfrm>
                <a:off x="2324100" y="5486400"/>
                <a:ext cx="609600" cy="609600"/>
              </a:xfrm>
              <a:prstGeom prst="rect">
                <a:avLst/>
              </a:prstGeom>
              <a:noFill/>
              <a:ln w="9525">
                <a:noFill/>
                <a:miter lim="800000"/>
                <a:headEnd/>
                <a:tailEnd/>
              </a:ln>
            </p:spPr>
          </p:pic>
          <p:pic>
            <p:nvPicPr>
              <p:cNvPr id="45120" name="Picture 46" descr="G:\Documents\Pictures\64x64\filesystems\services.png"/>
              <p:cNvPicPr>
                <a:picLocks noChangeAspect="1" noChangeArrowheads="1"/>
              </p:cNvPicPr>
              <p:nvPr/>
            </p:nvPicPr>
            <p:blipFill>
              <a:blip r:embed="rId8"/>
              <a:srcRect/>
              <a:stretch>
                <a:fillRect/>
              </a:stretch>
            </p:blipFill>
            <p:spPr bwMode="auto">
              <a:xfrm>
                <a:off x="2505075" y="5457825"/>
                <a:ext cx="609600" cy="609600"/>
              </a:xfrm>
              <a:prstGeom prst="rect">
                <a:avLst/>
              </a:prstGeom>
              <a:noFill/>
              <a:ln w="9525">
                <a:noFill/>
                <a:miter lim="800000"/>
                <a:headEnd/>
                <a:tailEnd/>
              </a:ln>
            </p:spPr>
          </p:pic>
        </p:grpSp>
        <p:pic>
          <p:nvPicPr>
            <p:cNvPr id="45083" name="Picture 47" descr="G:\Documents\Pictures\64x64\filesystems\Globe.png"/>
            <p:cNvPicPr>
              <a:picLocks noChangeAspect="1" noChangeArrowheads="1"/>
            </p:cNvPicPr>
            <p:nvPr/>
          </p:nvPicPr>
          <p:blipFill>
            <a:blip r:embed="rId9"/>
            <a:srcRect/>
            <a:stretch>
              <a:fillRect/>
            </a:stretch>
          </p:blipFill>
          <p:spPr bwMode="auto">
            <a:xfrm>
              <a:off x="7115176" y="4133850"/>
              <a:ext cx="609601" cy="609601"/>
            </a:xfrm>
            <a:prstGeom prst="rect">
              <a:avLst/>
            </a:prstGeom>
            <a:noFill/>
            <a:ln w="9525">
              <a:noFill/>
              <a:miter lim="800000"/>
              <a:headEnd/>
              <a:tailEnd/>
            </a:ln>
          </p:spPr>
        </p:pic>
        <p:pic>
          <p:nvPicPr>
            <p:cNvPr id="45084" name="Picture 45" descr="G:\Documents\Pictures\64x64\apps\proxy.png"/>
            <p:cNvPicPr>
              <a:picLocks noChangeAspect="1" noChangeArrowheads="1"/>
            </p:cNvPicPr>
            <p:nvPr/>
          </p:nvPicPr>
          <p:blipFill>
            <a:blip r:embed="rId10"/>
            <a:srcRect/>
            <a:stretch>
              <a:fillRect/>
            </a:stretch>
          </p:blipFill>
          <p:spPr bwMode="auto">
            <a:xfrm>
              <a:off x="5857873" y="4133850"/>
              <a:ext cx="609601" cy="609601"/>
            </a:xfrm>
            <a:prstGeom prst="rect">
              <a:avLst/>
            </a:prstGeom>
            <a:solidFill>
              <a:schemeClr val="bg1"/>
            </a:solidFill>
            <a:ln w="9525">
              <a:noFill/>
              <a:miter lim="800000"/>
              <a:headEnd/>
              <a:tailEnd/>
            </a:ln>
          </p:spPr>
        </p:pic>
        <p:pic>
          <p:nvPicPr>
            <p:cNvPr id="45085" name="Picture 48" descr="G:\Documents\Pictures\64x64\filesystems\folder_documents.png"/>
            <p:cNvPicPr>
              <a:picLocks noChangeAspect="1" noChangeArrowheads="1"/>
            </p:cNvPicPr>
            <p:nvPr/>
          </p:nvPicPr>
          <p:blipFill>
            <a:blip r:embed="rId11"/>
            <a:srcRect/>
            <a:stretch>
              <a:fillRect/>
            </a:stretch>
          </p:blipFill>
          <p:spPr bwMode="auto">
            <a:xfrm>
              <a:off x="3219450" y="4095751"/>
              <a:ext cx="609601" cy="609601"/>
            </a:xfrm>
            <a:prstGeom prst="rect">
              <a:avLst/>
            </a:prstGeom>
            <a:solidFill>
              <a:schemeClr val="bg1"/>
            </a:solidFill>
            <a:ln w="9525">
              <a:noFill/>
              <a:miter lim="800000"/>
              <a:headEnd/>
              <a:tailEnd/>
            </a:ln>
          </p:spPr>
        </p:pic>
        <p:pic>
          <p:nvPicPr>
            <p:cNvPr id="45086" name="Picture 11"/>
            <p:cNvPicPr>
              <a:picLocks noChangeAspect="1" noChangeArrowheads="1"/>
            </p:cNvPicPr>
            <p:nvPr/>
          </p:nvPicPr>
          <p:blipFill>
            <a:blip r:embed="rId12"/>
            <a:srcRect/>
            <a:stretch>
              <a:fillRect/>
            </a:stretch>
          </p:blipFill>
          <p:spPr bwMode="auto">
            <a:xfrm>
              <a:off x="2728913" y="5243514"/>
              <a:ext cx="661986" cy="657226"/>
            </a:xfrm>
            <a:prstGeom prst="rect">
              <a:avLst/>
            </a:prstGeom>
            <a:noFill/>
            <a:ln w="9525" algn="ctr">
              <a:noFill/>
              <a:miter lim="800000"/>
              <a:headEnd/>
              <a:tailEnd/>
            </a:ln>
          </p:spPr>
        </p:pic>
        <p:grpSp>
          <p:nvGrpSpPr>
            <p:cNvPr id="45087" name="Group 109"/>
            <p:cNvGrpSpPr>
              <a:grpSpLocks/>
            </p:cNvGrpSpPr>
            <p:nvPr/>
          </p:nvGrpSpPr>
          <p:grpSpPr bwMode="auto">
            <a:xfrm>
              <a:off x="2609850" y="2962276"/>
              <a:ext cx="4552951" cy="2295526"/>
              <a:chOff x="2609850" y="2962275"/>
              <a:chExt cx="4552951" cy="2295525"/>
            </a:xfrm>
          </p:grpSpPr>
          <p:cxnSp>
            <p:nvCxnSpPr>
              <p:cNvPr id="45109" name="Straight Arrow Connector 61"/>
              <p:cNvCxnSpPr>
                <a:cxnSpLocks noChangeShapeType="1"/>
              </p:cNvCxnSpPr>
              <p:nvPr/>
            </p:nvCxnSpPr>
            <p:spPr bwMode="auto">
              <a:xfrm rot="5400000" flipH="1" flipV="1">
                <a:off x="4322933" y="3525091"/>
                <a:ext cx="983333" cy="67252"/>
              </a:xfrm>
              <a:prstGeom prst="straightConnector1">
                <a:avLst/>
              </a:prstGeom>
              <a:noFill/>
              <a:ln w="6350" algn="ctr">
                <a:solidFill>
                  <a:srgbClr val="92D050"/>
                </a:solidFill>
                <a:round/>
                <a:headEnd/>
                <a:tailEnd type="arrow" w="med" len="med"/>
              </a:ln>
            </p:spPr>
          </p:cxnSp>
          <p:cxnSp>
            <p:nvCxnSpPr>
              <p:cNvPr id="45110" name="Straight Arrow Connector 62"/>
              <p:cNvCxnSpPr>
                <a:cxnSpLocks noChangeShapeType="1"/>
              </p:cNvCxnSpPr>
              <p:nvPr/>
            </p:nvCxnSpPr>
            <p:spPr bwMode="auto">
              <a:xfrm rot="5400000" flipH="1" flipV="1">
                <a:off x="3729037" y="3062288"/>
                <a:ext cx="981076" cy="914400"/>
              </a:xfrm>
              <a:prstGeom prst="straightConnector1">
                <a:avLst/>
              </a:prstGeom>
              <a:noFill/>
              <a:ln w="6350" algn="ctr">
                <a:solidFill>
                  <a:srgbClr val="92D050"/>
                </a:solidFill>
                <a:round/>
                <a:headEnd/>
                <a:tailEnd type="arrow" w="med" len="med"/>
              </a:ln>
            </p:spPr>
          </p:cxnSp>
          <p:cxnSp>
            <p:nvCxnSpPr>
              <p:cNvPr id="45111" name="Straight Arrow Connector 63"/>
              <p:cNvCxnSpPr>
                <a:cxnSpLocks noChangeShapeType="1"/>
              </p:cNvCxnSpPr>
              <p:nvPr/>
            </p:nvCxnSpPr>
            <p:spPr bwMode="auto">
              <a:xfrm flipV="1">
                <a:off x="2609850" y="2962275"/>
                <a:ext cx="2019300" cy="1057275"/>
              </a:xfrm>
              <a:prstGeom prst="straightConnector1">
                <a:avLst/>
              </a:prstGeom>
              <a:noFill/>
              <a:ln w="6350" algn="ctr">
                <a:solidFill>
                  <a:srgbClr val="92D050"/>
                </a:solidFill>
                <a:round/>
                <a:headEnd/>
                <a:tailEnd type="arrow" w="med" len="med"/>
              </a:ln>
            </p:spPr>
          </p:cxnSp>
          <p:cxnSp>
            <p:nvCxnSpPr>
              <p:cNvPr id="45112" name="Straight Arrow Connector 64"/>
              <p:cNvCxnSpPr>
                <a:cxnSpLocks noChangeShapeType="1"/>
              </p:cNvCxnSpPr>
              <p:nvPr/>
            </p:nvCxnSpPr>
            <p:spPr bwMode="auto">
              <a:xfrm rot="10800000">
                <a:off x="5010151" y="3019425"/>
                <a:ext cx="1133475" cy="1066800"/>
              </a:xfrm>
              <a:prstGeom prst="straightConnector1">
                <a:avLst/>
              </a:prstGeom>
              <a:noFill/>
              <a:ln w="6350" algn="ctr">
                <a:solidFill>
                  <a:srgbClr val="92D050"/>
                </a:solidFill>
                <a:round/>
                <a:headEnd/>
                <a:tailEnd type="arrow" w="med" len="med"/>
              </a:ln>
            </p:spPr>
          </p:cxnSp>
          <p:cxnSp>
            <p:nvCxnSpPr>
              <p:cNvPr id="45113" name="Straight Arrow Connector 65"/>
              <p:cNvCxnSpPr>
                <a:cxnSpLocks noChangeShapeType="1"/>
              </p:cNvCxnSpPr>
              <p:nvPr/>
            </p:nvCxnSpPr>
            <p:spPr bwMode="auto">
              <a:xfrm rot="10800000">
                <a:off x="5133976" y="3000376"/>
                <a:ext cx="2028825" cy="1057275"/>
              </a:xfrm>
              <a:prstGeom prst="straightConnector1">
                <a:avLst/>
              </a:prstGeom>
              <a:noFill/>
              <a:ln w="6350" algn="ctr">
                <a:solidFill>
                  <a:srgbClr val="92D050"/>
                </a:solidFill>
                <a:round/>
                <a:headEnd/>
                <a:tailEnd type="arrow" w="med" len="med"/>
              </a:ln>
            </p:spPr>
          </p:cxnSp>
          <p:cxnSp>
            <p:nvCxnSpPr>
              <p:cNvPr id="45114" name="Straight Arrow Connector 66"/>
              <p:cNvCxnSpPr>
                <a:cxnSpLocks noChangeShapeType="1"/>
              </p:cNvCxnSpPr>
              <p:nvPr/>
            </p:nvCxnSpPr>
            <p:spPr bwMode="auto">
              <a:xfrm rot="16200000" flipV="1">
                <a:off x="4538663" y="3452813"/>
                <a:ext cx="2200275" cy="1409700"/>
              </a:xfrm>
              <a:prstGeom prst="straightConnector1">
                <a:avLst/>
              </a:prstGeom>
              <a:noFill/>
              <a:ln w="6350" algn="ctr">
                <a:solidFill>
                  <a:srgbClr val="92D050"/>
                </a:solidFill>
                <a:round/>
                <a:headEnd/>
                <a:tailEnd type="arrow" w="med" len="med"/>
              </a:ln>
            </p:spPr>
          </p:cxnSp>
          <p:cxnSp>
            <p:nvCxnSpPr>
              <p:cNvPr id="45115" name="Straight Arrow Connector 67"/>
              <p:cNvCxnSpPr>
                <a:cxnSpLocks noChangeShapeType="1"/>
              </p:cNvCxnSpPr>
              <p:nvPr/>
            </p:nvCxnSpPr>
            <p:spPr bwMode="auto">
              <a:xfrm rot="16200000" flipV="1">
                <a:off x="4148138" y="3795713"/>
                <a:ext cx="2066925" cy="590550"/>
              </a:xfrm>
              <a:prstGeom prst="straightConnector1">
                <a:avLst/>
              </a:prstGeom>
              <a:noFill/>
              <a:ln w="6350" algn="ctr">
                <a:solidFill>
                  <a:srgbClr val="92D050"/>
                </a:solidFill>
                <a:round/>
                <a:headEnd/>
                <a:tailEnd type="arrow" w="med" len="med"/>
              </a:ln>
            </p:spPr>
          </p:cxnSp>
          <p:cxnSp>
            <p:nvCxnSpPr>
              <p:cNvPr id="45116" name="Straight Arrow Connector 68"/>
              <p:cNvCxnSpPr>
                <a:cxnSpLocks noChangeShapeType="1"/>
              </p:cNvCxnSpPr>
              <p:nvPr/>
            </p:nvCxnSpPr>
            <p:spPr bwMode="auto">
              <a:xfrm rot="5400000" flipH="1" flipV="1">
                <a:off x="3414712" y="3748088"/>
                <a:ext cx="2057400" cy="676275"/>
              </a:xfrm>
              <a:prstGeom prst="straightConnector1">
                <a:avLst/>
              </a:prstGeom>
              <a:noFill/>
              <a:ln w="6350" algn="ctr">
                <a:solidFill>
                  <a:srgbClr val="92D050"/>
                </a:solidFill>
                <a:round/>
                <a:headEnd/>
                <a:tailEnd type="arrow" w="med" len="med"/>
              </a:ln>
            </p:spPr>
          </p:cxnSp>
          <p:cxnSp>
            <p:nvCxnSpPr>
              <p:cNvPr id="45117" name="Straight Arrow Connector 69"/>
              <p:cNvCxnSpPr>
                <a:cxnSpLocks noChangeShapeType="1"/>
              </p:cNvCxnSpPr>
              <p:nvPr/>
            </p:nvCxnSpPr>
            <p:spPr bwMode="auto">
              <a:xfrm rot="5400000" flipH="1" flipV="1">
                <a:off x="2914650" y="3390900"/>
                <a:ext cx="2133600" cy="1485900"/>
              </a:xfrm>
              <a:prstGeom prst="straightConnector1">
                <a:avLst/>
              </a:prstGeom>
              <a:noFill/>
              <a:ln w="6350" algn="ctr">
                <a:solidFill>
                  <a:srgbClr val="92D050"/>
                </a:solidFill>
                <a:round/>
                <a:headEnd/>
                <a:tailEnd type="arrow" w="med" len="med"/>
              </a:ln>
            </p:spPr>
          </p:cxnSp>
        </p:grpSp>
        <p:grpSp>
          <p:nvGrpSpPr>
            <p:cNvPr id="45088" name="Group 114"/>
            <p:cNvGrpSpPr>
              <a:grpSpLocks/>
            </p:cNvGrpSpPr>
            <p:nvPr/>
          </p:nvGrpSpPr>
          <p:grpSpPr bwMode="auto">
            <a:xfrm>
              <a:off x="3071802" y="1475092"/>
              <a:ext cx="3714776" cy="1241116"/>
              <a:chOff x="3071802" y="1475092"/>
              <a:chExt cx="3714776" cy="1241116"/>
            </a:xfrm>
          </p:grpSpPr>
          <p:cxnSp>
            <p:nvCxnSpPr>
              <p:cNvPr id="45104" name="Straight Arrow Connector 53"/>
              <p:cNvCxnSpPr>
                <a:cxnSpLocks noChangeShapeType="1"/>
              </p:cNvCxnSpPr>
              <p:nvPr/>
            </p:nvCxnSpPr>
            <p:spPr bwMode="auto">
              <a:xfrm rot="10800000">
                <a:off x="3889850" y="1805589"/>
                <a:ext cx="682150" cy="713767"/>
              </a:xfrm>
              <a:prstGeom prst="straightConnector1">
                <a:avLst/>
              </a:prstGeom>
              <a:noFill/>
              <a:ln w="6350" algn="ctr">
                <a:solidFill>
                  <a:srgbClr val="FF9900"/>
                </a:solidFill>
                <a:round/>
                <a:headEnd type="arrow" w="med" len="med"/>
                <a:tailEnd type="arrow" w="med" len="med"/>
              </a:ln>
            </p:spPr>
          </p:cxnSp>
          <p:cxnSp>
            <p:nvCxnSpPr>
              <p:cNvPr id="45105" name="Straight Arrow Connector 54"/>
              <p:cNvCxnSpPr>
                <a:cxnSpLocks noChangeShapeType="1"/>
              </p:cNvCxnSpPr>
              <p:nvPr/>
            </p:nvCxnSpPr>
            <p:spPr bwMode="auto">
              <a:xfrm rot="10800000">
                <a:off x="3071802" y="2714620"/>
                <a:ext cx="1428760" cy="1588"/>
              </a:xfrm>
              <a:prstGeom prst="straightConnector1">
                <a:avLst/>
              </a:prstGeom>
              <a:noFill/>
              <a:ln w="6350" algn="ctr">
                <a:solidFill>
                  <a:srgbClr val="FF9900"/>
                </a:solidFill>
                <a:round/>
                <a:headEnd type="arrow" w="med" len="med"/>
                <a:tailEnd type="arrow" w="med" len="med"/>
              </a:ln>
            </p:spPr>
          </p:cxnSp>
          <p:cxnSp>
            <p:nvCxnSpPr>
              <p:cNvPr id="45106" name="Straight Arrow Connector 55"/>
              <p:cNvCxnSpPr>
                <a:cxnSpLocks noChangeShapeType="1"/>
              </p:cNvCxnSpPr>
              <p:nvPr/>
            </p:nvCxnSpPr>
            <p:spPr bwMode="auto">
              <a:xfrm rot="16200000" flipV="1">
                <a:off x="4573604" y="1768475"/>
                <a:ext cx="606111" cy="19346"/>
              </a:xfrm>
              <a:prstGeom prst="straightConnector1">
                <a:avLst/>
              </a:prstGeom>
              <a:noFill/>
              <a:ln w="6350" algn="ctr">
                <a:solidFill>
                  <a:srgbClr val="FF9900"/>
                </a:solidFill>
                <a:round/>
                <a:headEnd type="arrow" w="med" len="med"/>
                <a:tailEnd type="arrow" w="med" len="med"/>
              </a:ln>
            </p:spPr>
          </p:cxnSp>
          <p:cxnSp>
            <p:nvCxnSpPr>
              <p:cNvPr id="45107" name="Straight Arrow Connector 56"/>
              <p:cNvCxnSpPr>
                <a:cxnSpLocks noChangeShapeType="1"/>
              </p:cNvCxnSpPr>
              <p:nvPr/>
            </p:nvCxnSpPr>
            <p:spPr bwMode="auto">
              <a:xfrm flipV="1">
                <a:off x="5181600" y="1805589"/>
                <a:ext cx="763112" cy="713767"/>
              </a:xfrm>
              <a:prstGeom prst="straightConnector1">
                <a:avLst/>
              </a:prstGeom>
              <a:noFill/>
              <a:ln w="6350" algn="ctr">
                <a:solidFill>
                  <a:srgbClr val="FF9900"/>
                </a:solidFill>
                <a:round/>
                <a:headEnd type="arrow" w="med" len="med"/>
                <a:tailEnd type="arrow" w="med" len="med"/>
              </a:ln>
            </p:spPr>
          </p:cxnSp>
          <p:cxnSp>
            <p:nvCxnSpPr>
              <p:cNvPr id="45108" name="Straight Arrow Connector 57"/>
              <p:cNvCxnSpPr>
                <a:cxnSpLocks noChangeShapeType="1"/>
              </p:cNvCxnSpPr>
              <p:nvPr/>
            </p:nvCxnSpPr>
            <p:spPr bwMode="auto">
              <a:xfrm>
                <a:off x="5214942" y="2714620"/>
                <a:ext cx="1571636" cy="1588"/>
              </a:xfrm>
              <a:prstGeom prst="straightConnector1">
                <a:avLst/>
              </a:prstGeom>
              <a:noFill/>
              <a:ln w="6350" algn="ctr">
                <a:solidFill>
                  <a:srgbClr val="FF9900"/>
                </a:solidFill>
                <a:round/>
                <a:headEnd type="arrow" w="med" len="med"/>
                <a:tailEnd type="arrow" w="med" len="med"/>
              </a:ln>
            </p:spPr>
          </p:cxnSp>
        </p:grpSp>
        <p:pic>
          <p:nvPicPr>
            <p:cNvPr id="45089" name="Picture 49" descr="G:\Documents\Pictures\64x64\apps\ksokoban.png"/>
            <p:cNvPicPr>
              <a:picLocks noChangeAspect="1" noChangeArrowheads="1"/>
            </p:cNvPicPr>
            <p:nvPr/>
          </p:nvPicPr>
          <p:blipFill>
            <a:blip r:embed="rId13"/>
            <a:srcRect/>
            <a:stretch>
              <a:fillRect/>
            </a:stretch>
          </p:blipFill>
          <p:spPr bwMode="auto">
            <a:xfrm>
              <a:off x="8277225" y="2990850"/>
              <a:ext cx="609600" cy="609600"/>
            </a:xfrm>
            <a:prstGeom prst="rect">
              <a:avLst/>
            </a:prstGeom>
            <a:noFill/>
            <a:ln w="9525">
              <a:noFill/>
              <a:miter lim="800000"/>
              <a:headEnd/>
              <a:tailEnd/>
            </a:ln>
          </p:spPr>
        </p:pic>
        <p:pic>
          <p:nvPicPr>
            <p:cNvPr id="45090" name="Picture 50" descr="G:\Documents\Pictures\64x64\apps\knotes.png"/>
            <p:cNvPicPr>
              <a:picLocks noChangeAspect="1" noChangeArrowheads="1"/>
            </p:cNvPicPr>
            <p:nvPr/>
          </p:nvPicPr>
          <p:blipFill>
            <a:blip r:embed="rId14"/>
            <a:srcRect/>
            <a:stretch>
              <a:fillRect/>
            </a:stretch>
          </p:blipFill>
          <p:spPr bwMode="auto">
            <a:xfrm>
              <a:off x="3886201" y="5295899"/>
              <a:ext cx="609601" cy="609601"/>
            </a:xfrm>
            <a:prstGeom prst="rect">
              <a:avLst/>
            </a:prstGeom>
            <a:noFill/>
            <a:ln w="9525">
              <a:noFill/>
              <a:miter lim="800000"/>
              <a:headEnd/>
              <a:tailEnd/>
            </a:ln>
          </p:spPr>
        </p:pic>
        <p:pic>
          <p:nvPicPr>
            <p:cNvPr id="50"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66752" y="3147996"/>
              <a:ext cx="609601" cy="609601"/>
            </a:xfrm>
            <a:prstGeom prst="rect">
              <a:avLst/>
            </a:prstGeom>
            <a:noFill/>
          </p:spPr>
        </p:pic>
        <p:pic>
          <p:nvPicPr>
            <p:cNvPr id="36" name="Picture 49" descr="G:\Documents\Pictures\64x64\apps\ksokoban.png"/>
            <p:cNvPicPr>
              <a:picLocks noChangeAspect="1" noChangeArrowheads="1"/>
            </p:cNvPicPr>
            <p:nvPr/>
          </p:nvPicPr>
          <p:blipFill>
            <a:blip r:embed="rId13"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37" name="Picture 49" descr="G:\Documents\Pictures\64x64\apps\ksokoban.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grpSp>
          <p:nvGrpSpPr>
            <p:cNvPr id="45094" name="Group 102"/>
            <p:cNvGrpSpPr>
              <a:grpSpLocks/>
            </p:cNvGrpSpPr>
            <p:nvPr/>
          </p:nvGrpSpPr>
          <p:grpSpPr bwMode="auto">
            <a:xfrm>
              <a:off x="2419351" y="3070224"/>
              <a:ext cx="5000624" cy="2263775"/>
              <a:chOff x="2419351" y="3032124"/>
              <a:chExt cx="5000624" cy="2263775"/>
            </a:xfrm>
          </p:grpSpPr>
          <p:cxnSp>
            <p:nvCxnSpPr>
              <p:cNvPr id="45095" name="Elbow Connector 40"/>
              <p:cNvCxnSpPr>
                <a:cxnSpLocks noChangeShapeType="1"/>
              </p:cNvCxnSpPr>
              <p:nvPr/>
            </p:nvCxnSpPr>
            <p:spPr bwMode="auto">
              <a:xfrm rot="5400000">
                <a:off x="4405316" y="3519487"/>
                <a:ext cx="952497" cy="28579"/>
              </a:xfrm>
              <a:prstGeom prst="bentConnector3">
                <a:avLst>
                  <a:gd name="adj1" fmla="val 74000"/>
                </a:avLst>
              </a:prstGeom>
              <a:noFill/>
              <a:ln w="6350" algn="ctr">
                <a:solidFill>
                  <a:srgbClr val="FF9900"/>
                </a:solidFill>
                <a:round/>
                <a:headEnd/>
                <a:tailEnd type="arrow" w="med" len="med"/>
              </a:ln>
            </p:spPr>
          </p:cxnSp>
          <p:cxnSp>
            <p:nvCxnSpPr>
              <p:cNvPr id="45096" name="Elbow Connector 41"/>
              <p:cNvCxnSpPr>
                <a:cxnSpLocks noChangeShapeType="1"/>
              </p:cNvCxnSpPr>
              <p:nvPr/>
            </p:nvCxnSpPr>
            <p:spPr bwMode="auto">
              <a:xfrm rot="16200000" flipH="1">
                <a:off x="4978398" y="2949572"/>
                <a:ext cx="1101725" cy="1266829"/>
              </a:xfrm>
              <a:prstGeom prst="bentConnector3">
                <a:avLst>
                  <a:gd name="adj1" fmla="val 50000"/>
                </a:avLst>
              </a:prstGeom>
              <a:noFill/>
              <a:ln w="6350" algn="ctr">
                <a:solidFill>
                  <a:srgbClr val="FF9900"/>
                </a:solidFill>
                <a:round/>
                <a:headEnd/>
                <a:tailEnd type="arrow" w="med" len="med"/>
              </a:ln>
            </p:spPr>
          </p:cxnSp>
          <p:cxnSp>
            <p:nvCxnSpPr>
              <p:cNvPr id="45097" name="Elbow Connector 42"/>
              <p:cNvCxnSpPr>
                <a:cxnSpLocks noChangeShapeType="1"/>
              </p:cNvCxnSpPr>
              <p:nvPr/>
            </p:nvCxnSpPr>
            <p:spPr bwMode="auto">
              <a:xfrm rot="16200000" flipH="1">
                <a:off x="5607048" y="2320922"/>
                <a:ext cx="1101725" cy="2524129"/>
              </a:xfrm>
              <a:prstGeom prst="bentConnector3">
                <a:avLst>
                  <a:gd name="adj1" fmla="val 21472"/>
                </a:avLst>
              </a:prstGeom>
              <a:noFill/>
              <a:ln w="6350" algn="ctr">
                <a:solidFill>
                  <a:srgbClr val="FF9900"/>
                </a:solidFill>
                <a:round/>
                <a:headEnd/>
                <a:tailEnd type="arrow" w="med" len="med"/>
              </a:ln>
            </p:spPr>
          </p:cxnSp>
          <p:cxnSp>
            <p:nvCxnSpPr>
              <p:cNvPr id="45098" name="Elbow Connector 43"/>
              <p:cNvCxnSpPr>
                <a:cxnSpLocks noChangeShapeType="1"/>
              </p:cNvCxnSpPr>
              <p:nvPr/>
            </p:nvCxnSpPr>
            <p:spPr bwMode="auto">
              <a:xfrm rot="5400000">
                <a:off x="3678236" y="2878139"/>
                <a:ext cx="1063625" cy="1371596"/>
              </a:xfrm>
              <a:prstGeom prst="bentConnector3">
                <a:avLst>
                  <a:gd name="adj1" fmla="val 50000"/>
                </a:avLst>
              </a:prstGeom>
              <a:noFill/>
              <a:ln w="6350" algn="ctr">
                <a:solidFill>
                  <a:srgbClr val="FF9900"/>
                </a:solidFill>
                <a:round/>
                <a:headEnd/>
                <a:tailEnd type="arrow" w="med" len="med"/>
              </a:ln>
            </p:spPr>
          </p:cxnSp>
          <p:cxnSp>
            <p:nvCxnSpPr>
              <p:cNvPr id="45099" name="Elbow Connector 44"/>
              <p:cNvCxnSpPr>
                <a:cxnSpLocks noChangeShapeType="1"/>
              </p:cNvCxnSpPr>
              <p:nvPr/>
            </p:nvCxnSpPr>
            <p:spPr bwMode="auto">
              <a:xfrm rot="5400000">
                <a:off x="3411536" y="3811589"/>
                <a:ext cx="2263775" cy="704846"/>
              </a:xfrm>
              <a:prstGeom prst="bentConnector3">
                <a:avLst>
                  <a:gd name="adj1" fmla="val 32329"/>
                </a:avLst>
              </a:prstGeom>
              <a:noFill/>
              <a:ln w="6350" algn="ctr">
                <a:solidFill>
                  <a:srgbClr val="FF9900"/>
                </a:solidFill>
                <a:round/>
                <a:headEnd/>
                <a:tailEnd type="arrow" w="med" len="med"/>
              </a:ln>
            </p:spPr>
          </p:cxnSp>
          <p:cxnSp>
            <p:nvCxnSpPr>
              <p:cNvPr id="45100" name="Elbow Connector 45"/>
              <p:cNvCxnSpPr>
                <a:cxnSpLocks noChangeShapeType="1"/>
              </p:cNvCxnSpPr>
              <p:nvPr/>
            </p:nvCxnSpPr>
            <p:spPr bwMode="auto">
              <a:xfrm rot="16200000" flipH="1">
                <a:off x="4087811" y="3840160"/>
                <a:ext cx="2149475" cy="533404"/>
              </a:xfrm>
              <a:prstGeom prst="bentConnector3">
                <a:avLst>
                  <a:gd name="adj1" fmla="val 34046"/>
                </a:avLst>
              </a:prstGeom>
              <a:noFill/>
              <a:ln w="6350" algn="ctr">
                <a:solidFill>
                  <a:srgbClr val="FF9900"/>
                </a:solidFill>
                <a:round/>
                <a:headEnd/>
                <a:tailEnd type="arrow" w="med" len="med"/>
              </a:ln>
            </p:spPr>
          </p:cxnSp>
          <p:cxnSp>
            <p:nvCxnSpPr>
              <p:cNvPr id="45101" name="Elbow Connector 46"/>
              <p:cNvCxnSpPr>
                <a:cxnSpLocks noChangeShapeType="1"/>
              </p:cNvCxnSpPr>
              <p:nvPr/>
            </p:nvCxnSpPr>
            <p:spPr bwMode="auto">
              <a:xfrm rot="16200000" flipH="1">
                <a:off x="4887910" y="3040060"/>
                <a:ext cx="1968500" cy="1952629"/>
              </a:xfrm>
              <a:prstGeom prst="bentConnector3">
                <a:avLst>
                  <a:gd name="adj1" fmla="val 36935"/>
                </a:avLst>
              </a:prstGeom>
              <a:noFill/>
              <a:ln w="6350" algn="ctr">
                <a:solidFill>
                  <a:srgbClr val="FF9900"/>
                </a:solidFill>
                <a:round/>
                <a:headEnd/>
                <a:tailEnd type="arrow" w="med" len="med"/>
              </a:ln>
            </p:spPr>
          </p:cxnSp>
          <p:cxnSp>
            <p:nvCxnSpPr>
              <p:cNvPr id="45102" name="Elbow Connector 47"/>
              <p:cNvCxnSpPr>
                <a:cxnSpLocks noChangeShapeType="1"/>
              </p:cNvCxnSpPr>
              <p:nvPr/>
            </p:nvCxnSpPr>
            <p:spPr bwMode="auto">
              <a:xfrm rot="5400000">
                <a:off x="3125786" y="2325689"/>
                <a:ext cx="1063625" cy="2476496"/>
              </a:xfrm>
              <a:prstGeom prst="bentConnector3">
                <a:avLst>
                  <a:gd name="adj1" fmla="val 50000"/>
                </a:avLst>
              </a:prstGeom>
              <a:noFill/>
              <a:ln w="6350" algn="ctr">
                <a:solidFill>
                  <a:srgbClr val="FF9900"/>
                </a:solidFill>
                <a:round/>
                <a:headEnd/>
                <a:tailEnd type="arrow" w="med" len="med"/>
              </a:ln>
            </p:spPr>
          </p:cxnSp>
          <p:cxnSp>
            <p:nvCxnSpPr>
              <p:cNvPr id="45103" name="Elbow Connector 48"/>
              <p:cNvCxnSpPr>
                <a:cxnSpLocks noChangeShapeType="1"/>
              </p:cNvCxnSpPr>
              <p:nvPr/>
            </p:nvCxnSpPr>
            <p:spPr bwMode="auto">
              <a:xfrm rot="5400000">
                <a:off x="2872183" y="3219850"/>
                <a:ext cx="2211388" cy="1835939"/>
              </a:xfrm>
              <a:prstGeom prst="bentConnector3">
                <a:avLst>
                  <a:gd name="adj1" fmla="val 24157"/>
                </a:avLst>
              </a:prstGeom>
              <a:noFill/>
              <a:ln w="6350" algn="ctr">
                <a:solidFill>
                  <a:srgbClr val="FF9900"/>
                </a:solidFill>
                <a:round/>
                <a:headEnd/>
                <a:tailEnd type="arrow" w="med" len="med"/>
              </a:ln>
            </p:spPr>
          </p:cxn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bwMode="auto">
          <a:xfrm>
            <a:off x="700088" y="273050"/>
            <a:ext cx="3008312" cy="1162050"/>
          </a:xfrm>
          <a:prstGeom prst="rect">
            <a:avLst/>
          </a:prstGeom>
          <a:solidFill>
            <a:srgbClr val="FFFFFF"/>
          </a:solidFill>
          <a:ln>
            <a:solidFill>
              <a:srgbClr val="000000"/>
            </a:solidFill>
            <a:miter lim="800000"/>
            <a:headEnd/>
            <a:tailEnd/>
          </a:ln>
        </p:spPr>
        <p:txBody>
          <a:bodyPr anchor="b"/>
          <a:lstStyle/>
          <a:p>
            <a:pPr algn="l"/>
            <a:r>
              <a:rPr lang="en-GB" sz="2000" b="1" smtClean="0">
                <a:solidFill>
                  <a:srgbClr val="FF6600"/>
                </a:solidFill>
                <a:latin typeface="Arial" charset="0"/>
              </a:rPr>
              <a:t>The Ideal?</a:t>
            </a:r>
          </a:p>
        </p:txBody>
      </p:sp>
      <p:sp>
        <p:nvSpPr>
          <p:cNvPr id="46083" name="Text Placeholder 3"/>
          <p:cNvSpPr>
            <a:spLocks noGrp="1"/>
          </p:cNvSpPr>
          <p:nvPr>
            <p:ph type="body" sz="half" idx="4294967295"/>
          </p:nvPr>
        </p:nvSpPr>
        <p:spPr bwMode="auto">
          <a:xfrm>
            <a:off x="700088" y="1435100"/>
            <a:ext cx="3008312" cy="4691063"/>
          </a:xfrm>
          <a:prstGeom prst="rect">
            <a:avLst/>
          </a:prstGeom>
          <a:solidFill>
            <a:srgbClr val="FFFFFF"/>
          </a:solidFill>
          <a:ln>
            <a:solidFill>
              <a:srgbClr val="000000"/>
            </a:solidFill>
            <a:miter lim="800000"/>
            <a:headEnd/>
            <a:tailEnd/>
          </a:ln>
        </p:spPr>
        <p:txBody>
          <a:bodyPr/>
          <a:lstStyle/>
          <a:p>
            <a:pPr marL="0" indent="0">
              <a:buFontTx/>
              <a:buNone/>
            </a:pPr>
            <a:r>
              <a:rPr lang="en-GB" sz="1800" smtClean="0">
                <a:solidFill>
                  <a:schemeClr val="accent2"/>
                </a:solidFill>
                <a:latin typeface="Arial" charset="0"/>
              </a:rPr>
              <a:t>Everything you do contributes towards achieving your goals.</a:t>
            </a:r>
          </a:p>
          <a:p>
            <a:pPr marL="0" indent="0">
              <a:buFontTx/>
              <a:buNone/>
            </a:pPr>
            <a:endParaRPr lang="en-GB" sz="1800" smtClean="0">
              <a:solidFill>
                <a:schemeClr val="accent2"/>
              </a:solidFill>
              <a:latin typeface="Arial" charset="0"/>
            </a:endParaRPr>
          </a:p>
          <a:p>
            <a:pPr marL="0" indent="0">
              <a:buFontTx/>
              <a:buNone/>
            </a:pPr>
            <a:r>
              <a:rPr lang="en-GB" sz="1800" smtClean="0">
                <a:solidFill>
                  <a:schemeClr val="accent2"/>
                </a:solidFill>
                <a:latin typeface="Arial" charset="0"/>
              </a:rPr>
              <a:t>Actually, this is too simplistic</a:t>
            </a:r>
          </a:p>
        </p:txBody>
      </p:sp>
      <p:sp>
        <p:nvSpPr>
          <p:cNvPr id="6" name="Oval 5"/>
          <p:cNvSpPr/>
          <p:nvPr/>
        </p:nvSpPr>
        <p:spPr>
          <a:xfrm>
            <a:off x="5772150" y="500063"/>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cxnSp>
        <p:nvCxnSpPr>
          <p:cNvPr id="10" name="Straight Arrow Connector 9"/>
          <p:cNvCxnSpPr/>
          <p:nvPr/>
        </p:nvCxnSpPr>
        <p:spPr>
          <a:xfrm rot="16200000" flipV="1">
            <a:off x="3352006" y="3594894"/>
            <a:ext cx="5318125" cy="396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5929313" y="6203950"/>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46087" name="TextBox 12"/>
          <p:cNvSpPr txBox="1">
            <a:spLocks noChangeArrowheads="1"/>
          </p:cNvSpPr>
          <p:nvPr/>
        </p:nvSpPr>
        <p:spPr bwMode="auto">
          <a:xfrm>
            <a:off x="6110288" y="6151563"/>
            <a:ext cx="493712" cy="369887"/>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ME</a:t>
            </a:r>
          </a:p>
        </p:txBody>
      </p:sp>
      <p:sp>
        <p:nvSpPr>
          <p:cNvPr id="46088" name="TextBox 13"/>
          <p:cNvSpPr txBox="1">
            <a:spLocks noChangeArrowheads="1"/>
          </p:cNvSpPr>
          <p:nvPr/>
        </p:nvSpPr>
        <p:spPr bwMode="auto">
          <a:xfrm>
            <a:off x="6221413" y="539750"/>
            <a:ext cx="1204912" cy="369888"/>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MY GOALS</a:t>
            </a:r>
          </a:p>
        </p:txBody>
      </p:sp>
      <p:grpSp>
        <p:nvGrpSpPr>
          <p:cNvPr id="46089" name="Group 8"/>
          <p:cNvGrpSpPr>
            <a:grpSpLocks/>
          </p:cNvGrpSpPr>
          <p:nvPr/>
        </p:nvGrpSpPr>
        <p:grpSpPr bwMode="auto">
          <a:xfrm>
            <a:off x="608013" y="4013200"/>
            <a:ext cx="3043237" cy="2016125"/>
            <a:chOff x="231775" y="642918"/>
            <a:chExt cx="8797925" cy="6211907"/>
          </a:xfrm>
        </p:grpSpPr>
        <p:sp>
          <p:nvSpPr>
            <p:cNvPr id="46090"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cxnSp>
          <p:nvCxnSpPr>
            <p:cNvPr id="12" name="Straight Arrow Connector 11"/>
            <p:cNvCxnSpPr/>
            <p:nvPr/>
          </p:nvCxnSpPr>
          <p:spPr bwMode="auto">
            <a:xfrm flipV="1">
              <a:off x="1498456" y="3352679"/>
              <a:ext cx="6741863" cy="19565"/>
            </a:xfrm>
            <a:prstGeom prst="straightConnector1">
              <a:avLst/>
            </a:prstGeom>
            <a:ln w="12700">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bwMode="auto">
            <a:xfrm>
              <a:off x="1924032" y="642918"/>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4" name="Rectangle 13"/>
            <p:cNvSpPr/>
            <p:nvPr/>
          </p:nvSpPr>
          <p:spPr bwMode="auto">
            <a:xfrm>
              <a:off x="1928794" y="3786190"/>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pic>
          <p:nvPicPr>
            <p:cNvPr id="15" name="Picture 4" descr="G:\Documents\Pictures\64x64\apps\personal.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572001" y="2214554"/>
              <a:ext cx="609601" cy="609601"/>
            </a:xfrm>
            <a:prstGeom prst="rect">
              <a:avLst/>
            </a:prstGeom>
            <a:noFill/>
          </p:spPr>
        </p:pic>
        <p:pic>
          <p:nvPicPr>
            <p:cNvPr id="16" name="Picture 4" descr="G:\Documents\Pictures\64x64\apps\personal.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19325" y="2143115"/>
              <a:ext cx="609601" cy="609601"/>
            </a:xfrm>
            <a:prstGeom prst="rect">
              <a:avLst/>
            </a:prstGeom>
            <a:noFill/>
          </p:spPr>
        </p:pic>
        <p:pic>
          <p:nvPicPr>
            <p:cNvPr id="17" name="Picture 4" descr="G:\Documents\Pictures\64x64\apps\personal.pn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571998" y="785795"/>
              <a:ext cx="609601" cy="609601"/>
            </a:xfrm>
            <a:prstGeom prst="rect">
              <a:avLst/>
            </a:prstGeom>
            <a:noFill/>
          </p:spPr>
        </p:pic>
        <p:pic>
          <p:nvPicPr>
            <p:cNvPr id="18" name="Picture 2" descr="G:\Documents\Pictures\64x64\apps\kdmconfig.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286116" y="1195373"/>
              <a:ext cx="609601" cy="609598"/>
            </a:xfrm>
            <a:prstGeom prst="rect">
              <a:avLst/>
            </a:prstGeom>
            <a:noFill/>
          </p:spPr>
        </p:pic>
        <p:pic>
          <p:nvPicPr>
            <p:cNvPr id="19" name="Picture 2" descr="G:\Documents\Pictures\64x64\apps\kdmconfig.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877066" y="2243128"/>
              <a:ext cx="609601" cy="609598"/>
            </a:xfrm>
            <a:prstGeom prst="rect">
              <a:avLst/>
            </a:prstGeom>
            <a:noFill/>
          </p:spPr>
        </p:pic>
        <p:pic>
          <p:nvPicPr>
            <p:cNvPr id="46103" name="Picture 7"/>
            <p:cNvPicPr>
              <a:picLocks noChangeAspect="1" noChangeArrowheads="1"/>
            </p:cNvPicPr>
            <p:nvPr/>
          </p:nvPicPr>
          <p:blipFill>
            <a:blip r:embed="rId5"/>
            <a:srcRect/>
            <a:stretch>
              <a:fillRect/>
            </a:stretch>
          </p:blipFill>
          <p:spPr bwMode="auto">
            <a:xfrm>
              <a:off x="4449101" y="4050384"/>
              <a:ext cx="663743" cy="697266"/>
            </a:xfrm>
            <a:prstGeom prst="rect">
              <a:avLst/>
            </a:prstGeom>
            <a:noFill/>
            <a:ln w="9525" algn="ctr">
              <a:noFill/>
              <a:miter lim="800000"/>
              <a:headEnd/>
              <a:tailEnd/>
            </a:ln>
          </p:spPr>
        </p:pic>
        <p:pic>
          <p:nvPicPr>
            <p:cNvPr id="46104" name="Picture 6"/>
            <p:cNvPicPr>
              <a:picLocks noChangeAspect="1" noChangeArrowheads="1"/>
            </p:cNvPicPr>
            <p:nvPr/>
          </p:nvPicPr>
          <p:blipFill>
            <a:blip r:embed="rId6"/>
            <a:srcRect/>
            <a:stretch>
              <a:fillRect/>
            </a:stretch>
          </p:blipFill>
          <p:spPr bwMode="auto">
            <a:xfrm>
              <a:off x="5076826" y="5181601"/>
              <a:ext cx="704850" cy="704851"/>
            </a:xfrm>
            <a:prstGeom prst="rect">
              <a:avLst/>
            </a:prstGeom>
            <a:noFill/>
            <a:ln w="9525" algn="ctr">
              <a:noFill/>
              <a:miter lim="800000"/>
              <a:headEnd/>
              <a:tailEnd/>
            </a:ln>
          </p:spPr>
        </p:pic>
        <p:pic>
          <p:nvPicPr>
            <p:cNvPr id="22"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934084" y="1204898"/>
              <a:ext cx="609601" cy="609601"/>
            </a:xfrm>
            <a:prstGeom prst="rect">
              <a:avLst/>
            </a:prstGeom>
            <a:noFill/>
          </p:spPr>
        </p:pic>
        <p:pic>
          <p:nvPicPr>
            <p:cNvPr id="46106" name="Picture 43" descr="G:\Documents\Pictures\64x64\apps\easymoblog.png"/>
            <p:cNvPicPr>
              <a:picLocks noChangeAspect="1" noChangeArrowheads="1"/>
            </p:cNvPicPr>
            <p:nvPr/>
          </p:nvPicPr>
          <p:blipFill>
            <a:blip r:embed="rId7"/>
            <a:srcRect/>
            <a:stretch>
              <a:fillRect/>
            </a:stretch>
          </p:blipFill>
          <p:spPr bwMode="auto">
            <a:xfrm>
              <a:off x="2114550" y="4095751"/>
              <a:ext cx="609601" cy="609601"/>
            </a:xfrm>
            <a:prstGeom prst="rect">
              <a:avLst/>
            </a:prstGeom>
            <a:noFill/>
            <a:ln w="9525">
              <a:noFill/>
              <a:miter lim="800000"/>
              <a:headEnd/>
              <a:tailEnd/>
            </a:ln>
          </p:spPr>
        </p:pic>
        <p:grpSp>
          <p:nvGrpSpPr>
            <p:cNvPr id="46107" name="Group 70"/>
            <p:cNvGrpSpPr>
              <a:grpSpLocks/>
            </p:cNvGrpSpPr>
            <p:nvPr/>
          </p:nvGrpSpPr>
          <p:grpSpPr bwMode="auto">
            <a:xfrm>
              <a:off x="6267450" y="5143500"/>
              <a:ext cx="971550" cy="676275"/>
              <a:chOff x="2143125" y="5457825"/>
              <a:chExt cx="971550" cy="676275"/>
            </a:xfrm>
          </p:grpSpPr>
          <p:pic>
            <p:nvPicPr>
              <p:cNvPr id="46143" name="Picture 46" descr="G:\Documents\Pictures\64x64\filesystems\services.png"/>
              <p:cNvPicPr>
                <a:picLocks noChangeAspect="1" noChangeArrowheads="1"/>
              </p:cNvPicPr>
              <p:nvPr/>
            </p:nvPicPr>
            <p:blipFill>
              <a:blip r:embed="rId8"/>
              <a:srcRect/>
              <a:stretch>
                <a:fillRect/>
              </a:stretch>
            </p:blipFill>
            <p:spPr bwMode="auto">
              <a:xfrm>
                <a:off x="2143125" y="5524500"/>
                <a:ext cx="609600" cy="609600"/>
              </a:xfrm>
              <a:prstGeom prst="rect">
                <a:avLst/>
              </a:prstGeom>
              <a:noFill/>
              <a:ln w="9525">
                <a:noFill/>
                <a:miter lim="800000"/>
                <a:headEnd/>
                <a:tailEnd/>
              </a:ln>
            </p:spPr>
          </p:pic>
          <p:pic>
            <p:nvPicPr>
              <p:cNvPr id="46144" name="Picture 46" descr="G:\Documents\Pictures\64x64\filesystems\services.png"/>
              <p:cNvPicPr>
                <a:picLocks noChangeAspect="1" noChangeArrowheads="1"/>
              </p:cNvPicPr>
              <p:nvPr/>
            </p:nvPicPr>
            <p:blipFill>
              <a:blip r:embed="rId8"/>
              <a:srcRect/>
              <a:stretch>
                <a:fillRect/>
              </a:stretch>
            </p:blipFill>
            <p:spPr bwMode="auto">
              <a:xfrm>
                <a:off x="2324100" y="5486400"/>
                <a:ext cx="609600" cy="609600"/>
              </a:xfrm>
              <a:prstGeom prst="rect">
                <a:avLst/>
              </a:prstGeom>
              <a:noFill/>
              <a:ln w="9525">
                <a:noFill/>
                <a:miter lim="800000"/>
                <a:headEnd/>
                <a:tailEnd/>
              </a:ln>
            </p:spPr>
          </p:pic>
          <p:pic>
            <p:nvPicPr>
              <p:cNvPr id="46145" name="Picture 46" descr="G:\Documents\Pictures\64x64\filesystems\services.png"/>
              <p:cNvPicPr>
                <a:picLocks noChangeAspect="1" noChangeArrowheads="1"/>
              </p:cNvPicPr>
              <p:nvPr/>
            </p:nvPicPr>
            <p:blipFill>
              <a:blip r:embed="rId8"/>
              <a:srcRect/>
              <a:stretch>
                <a:fillRect/>
              </a:stretch>
            </p:blipFill>
            <p:spPr bwMode="auto">
              <a:xfrm>
                <a:off x="2505075" y="5457825"/>
                <a:ext cx="609600" cy="609600"/>
              </a:xfrm>
              <a:prstGeom prst="rect">
                <a:avLst/>
              </a:prstGeom>
              <a:noFill/>
              <a:ln w="9525">
                <a:noFill/>
                <a:miter lim="800000"/>
                <a:headEnd/>
                <a:tailEnd/>
              </a:ln>
            </p:spPr>
          </p:pic>
        </p:grpSp>
        <p:pic>
          <p:nvPicPr>
            <p:cNvPr id="46108" name="Picture 47" descr="G:\Documents\Pictures\64x64\filesystems\Globe.png"/>
            <p:cNvPicPr>
              <a:picLocks noChangeAspect="1" noChangeArrowheads="1"/>
            </p:cNvPicPr>
            <p:nvPr/>
          </p:nvPicPr>
          <p:blipFill>
            <a:blip r:embed="rId9"/>
            <a:srcRect/>
            <a:stretch>
              <a:fillRect/>
            </a:stretch>
          </p:blipFill>
          <p:spPr bwMode="auto">
            <a:xfrm>
              <a:off x="7115176" y="4133850"/>
              <a:ext cx="609601" cy="609601"/>
            </a:xfrm>
            <a:prstGeom prst="rect">
              <a:avLst/>
            </a:prstGeom>
            <a:noFill/>
            <a:ln w="9525">
              <a:noFill/>
              <a:miter lim="800000"/>
              <a:headEnd/>
              <a:tailEnd/>
            </a:ln>
          </p:spPr>
        </p:pic>
        <p:pic>
          <p:nvPicPr>
            <p:cNvPr id="46109" name="Picture 45" descr="G:\Documents\Pictures\64x64\apps\proxy.png"/>
            <p:cNvPicPr>
              <a:picLocks noChangeAspect="1" noChangeArrowheads="1"/>
            </p:cNvPicPr>
            <p:nvPr/>
          </p:nvPicPr>
          <p:blipFill>
            <a:blip r:embed="rId10"/>
            <a:srcRect/>
            <a:stretch>
              <a:fillRect/>
            </a:stretch>
          </p:blipFill>
          <p:spPr bwMode="auto">
            <a:xfrm>
              <a:off x="5857873" y="4133850"/>
              <a:ext cx="609601" cy="609601"/>
            </a:xfrm>
            <a:prstGeom prst="rect">
              <a:avLst/>
            </a:prstGeom>
            <a:solidFill>
              <a:schemeClr val="bg1"/>
            </a:solidFill>
            <a:ln w="9525">
              <a:noFill/>
              <a:miter lim="800000"/>
              <a:headEnd/>
              <a:tailEnd/>
            </a:ln>
          </p:spPr>
        </p:pic>
        <p:pic>
          <p:nvPicPr>
            <p:cNvPr id="46110" name="Picture 48" descr="G:\Documents\Pictures\64x64\filesystems\folder_documents.png"/>
            <p:cNvPicPr>
              <a:picLocks noChangeAspect="1" noChangeArrowheads="1"/>
            </p:cNvPicPr>
            <p:nvPr/>
          </p:nvPicPr>
          <p:blipFill>
            <a:blip r:embed="rId11"/>
            <a:srcRect/>
            <a:stretch>
              <a:fillRect/>
            </a:stretch>
          </p:blipFill>
          <p:spPr bwMode="auto">
            <a:xfrm>
              <a:off x="3219450" y="4095751"/>
              <a:ext cx="609601" cy="609601"/>
            </a:xfrm>
            <a:prstGeom prst="rect">
              <a:avLst/>
            </a:prstGeom>
            <a:solidFill>
              <a:schemeClr val="bg1"/>
            </a:solidFill>
            <a:ln w="9525">
              <a:noFill/>
              <a:miter lim="800000"/>
              <a:headEnd/>
              <a:tailEnd/>
            </a:ln>
          </p:spPr>
        </p:pic>
        <p:pic>
          <p:nvPicPr>
            <p:cNvPr id="46111" name="Picture 11"/>
            <p:cNvPicPr>
              <a:picLocks noChangeAspect="1" noChangeArrowheads="1"/>
            </p:cNvPicPr>
            <p:nvPr/>
          </p:nvPicPr>
          <p:blipFill>
            <a:blip r:embed="rId12"/>
            <a:srcRect/>
            <a:stretch>
              <a:fillRect/>
            </a:stretch>
          </p:blipFill>
          <p:spPr bwMode="auto">
            <a:xfrm>
              <a:off x="2728913" y="5243514"/>
              <a:ext cx="661986" cy="657226"/>
            </a:xfrm>
            <a:prstGeom prst="rect">
              <a:avLst/>
            </a:prstGeom>
            <a:noFill/>
            <a:ln w="9525" algn="ctr">
              <a:noFill/>
              <a:miter lim="800000"/>
              <a:headEnd/>
              <a:tailEnd/>
            </a:ln>
          </p:spPr>
        </p:pic>
        <p:grpSp>
          <p:nvGrpSpPr>
            <p:cNvPr id="46112" name="Group 109"/>
            <p:cNvGrpSpPr>
              <a:grpSpLocks/>
            </p:cNvGrpSpPr>
            <p:nvPr/>
          </p:nvGrpSpPr>
          <p:grpSpPr bwMode="auto">
            <a:xfrm>
              <a:off x="2609850" y="2962275"/>
              <a:ext cx="4552951" cy="2295525"/>
              <a:chOff x="2609850" y="2962275"/>
              <a:chExt cx="4552951" cy="2295525"/>
            </a:xfrm>
          </p:grpSpPr>
          <p:cxnSp>
            <p:nvCxnSpPr>
              <p:cNvPr id="46134" name="Straight Arrow Connector 50"/>
              <p:cNvCxnSpPr>
                <a:cxnSpLocks noChangeShapeType="1"/>
              </p:cNvCxnSpPr>
              <p:nvPr/>
            </p:nvCxnSpPr>
            <p:spPr bwMode="auto">
              <a:xfrm rot="5400000" flipH="1" flipV="1">
                <a:off x="4322933" y="3525091"/>
                <a:ext cx="983333" cy="67252"/>
              </a:xfrm>
              <a:prstGeom prst="straightConnector1">
                <a:avLst/>
              </a:prstGeom>
              <a:noFill/>
              <a:ln w="6350" algn="ctr">
                <a:solidFill>
                  <a:srgbClr val="92D050"/>
                </a:solidFill>
                <a:round/>
                <a:headEnd/>
                <a:tailEnd type="arrow" w="med" len="med"/>
              </a:ln>
            </p:spPr>
          </p:cxnSp>
          <p:cxnSp>
            <p:nvCxnSpPr>
              <p:cNvPr id="46135" name="Straight Arrow Connector 51"/>
              <p:cNvCxnSpPr>
                <a:cxnSpLocks noChangeShapeType="1"/>
              </p:cNvCxnSpPr>
              <p:nvPr/>
            </p:nvCxnSpPr>
            <p:spPr bwMode="auto">
              <a:xfrm rot="5400000" flipH="1" flipV="1">
                <a:off x="3729037" y="3062288"/>
                <a:ext cx="981076" cy="914400"/>
              </a:xfrm>
              <a:prstGeom prst="straightConnector1">
                <a:avLst/>
              </a:prstGeom>
              <a:noFill/>
              <a:ln w="6350" algn="ctr">
                <a:solidFill>
                  <a:srgbClr val="92D050"/>
                </a:solidFill>
                <a:round/>
                <a:headEnd/>
                <a:tailEnd type="arrow" w="med" len="med"/>
              </a:ln>
            </p:spPr>
          </p:cxnSp>
          <p:cxnSp>
            <p:nvCxnSpPr>
              <p:cNvPr id="46136" name="Straight Arrow Connector 52"/>
              <p:cNvCxnSpPr>
                <a:cxnSpLocks noChangeShapeType="1"/>
              </p:cNvCxnSpPr>
              <p:nvPr/>
            </p:nvCxnSpPr>
            <p:spPr bwMode="auto">
              <a:xfrm flipV="1">
                <a:off x="2609850" y="2962275"/>
                <a:ext cx="2019300" cy="1057275"/>
              </a:xfrm>
              <a:prstGeom prst="straightConnector1">
                <a:avLst/>
              </a:prstGeom>
              <a:noFill/>
              <a:ln w="6350" algn="ctr">
                <a:solidFill>
                  <a:srgbClr val="92D050"/>
                </a:solidFill>
                <a:round/>
                <a:headEnd/>
                <a:tailEnd type="arrow" w="med" len="med"/>
              </a:ln>
            </p:spPr>
          </p:cxnSp>
          <p:cxnSp>
            <p:nvCxnSpPr>
              <p:cNvPr id="46137" name="Straight Arrow Connector 53"/>
              <p:cNvCxnSpPr>
                <a:cxnSpLocks noChangeShapeType="1"/>
              </p:cNvCxnSpPr>
              <p:nvPr/>
            </p:nvCxnSpPr>
            <p:spPr bwMode="auto">
              <a:xfrm rot="10800000">
                <a:off x="5010151" y="3019425"/>
                <a:ext cx="1133475" cy="1066800"/>
              </a:xfrm>
              <a:prstGeom prst="straightConnector1">
                <a:avLst/>
              </a:prstGeom>
              <a:noFill/>
              <a:ln w="6350" algn="ctr">
                <a:solidFill>
                  <a:srgbClr val="92D050"/>
                </a:solidFill>
                <a:round/>
                <a:headEnd/>
                <a:tailEnd type="arrow" w="med" len="med"/>
              </a:ln>
            </p:spPr>
          </p:cxnSp>
          <p:cxnSp>
            <p:nvCxnSpPr>
              <p:cNvPr id="46138" name="Straight Arrow Connector 54"/>
              <p:cNvCxnSpPr>
                <a:cxnSpLocks noChangeShapeType="1"/>
              </p:cNvCxnSpPr>
              <p:nvPr/>
            </p:nvCxnSpPr>
            <p:spPr bwMode="auto">
              <a:xfrm rot="10800000">
                <a:off x="5133976" y="3000376"/>
                <a:ext cx="2028825" cy="1057275"/>
              </a:xfrm>
              <a:prstGeom prst="straightConnector1">
                <a:avLst/>
              </a:prstGeom>
              <a:noFill/>
              <a:ln w="6350" algn="ctr">
                <a:solidFill>
                  <a:srgbClr val="92D050"/>
                </a:solidFill>
                <a:round/>
                <a:headEnd/>
                <a:tailEnd type="arrow" w="med" len="med"/>
              </a:ln>
            </p:spPr>
          </p:cxnSp>
          <p:cxnSp>
            <p:nvCxnSpPr>
              <p:cNvPr id="46139" name="Straight Arrow Connector 55"/>
              <p:cNvCxnSpPr>
                <a:cxnSpLocks noChangeShapeType="1"/>
              </p:cNvCxnSpPr>
              <p:nvPr/>
            </p:nvCxnSpPr>
            <p:spPr bwMode="auto">
              <a:xfrm rot="16200000" flipV="1">
                <a:off x="4538663" y="3452813"/>
                <a:ext cx="2200275" cy="1409700"/>
              </a:xfrm>
              <a:prstGeom prst="straightConnector1">
                <a:avLst/>
              </a:prstGeom>
              <a:noFill/>
              <a:ln w="6350" algn="ctr">
                <a:solidFill>
                  <a:srgbClr val="92D050"/>
                </a:solidFill>
                <a:round/>
                <a:headEnd/>
                <a:tailEnd type="arrow" w="med" len="med"/>
              </a:ln>
            </p:spPr>
          </p:cxnSp>
          <p:cxnSp>
            <p:nvCxnSpPr>
              <p:cNvPr id="46140" name="Straight Arrow Connector 56"/>
              <p:cNvCxnSpPr>
                <a:cxnSpLocks noChangeShapeType="1"/>
              </p:cNvCxnSpPr>
              <p:nvPr/>
            </p:nvCxnSpPr>
            <p:spPr bwMode="auto">
              <a:xfrm rot="16200000" flipV="1">
                <a:off x="4148138" y="3795713"/>
                <a:ext cx="2066925" cy="590550"/>
              </a:xfrm>
              <a:prstGeom prst="straightConnector1">
                <a:avLst/>
              </a:prstGeom>
              <a:noFill/>
              <a:ln w="6350" algn="ctr">
                <a:solidFill>
                  <a:srgbClr val="92D050"/>
                </a:solidFill>
                <a:round/>
                <a:headEnd/>
                <a:tailEnd type="arrow" w="med" len="med"/>
              </a:ln>
            </p:spPr>
          </p:cxnSp>
          <p:cxnSp>
            <p:nvCxnSpPr>
              <p:cNvPr id="46141" name="Straight Arrow Connector 57"/>
              <p:cNvCxnSpPr>
                <a:cxnSpLocks noChangeShapeType="1"/>
              </p:cNvCxnSpPr>
              <p:nvPr/>
            </p:nvCxnSpPr>
            <p:spPr bwMode="auto">
              <a:xfrm rot="5400000" flipH="1" flipV="1">
                <a:off x="3414712" y="3748088"/>
                <a:ext cx="2057400" cy="676275"/>
              </a:xfrm>
              <a:prstGeom prst="straightConnector1">
                <a:avLst/>
              </a:prstGeom>
              <a:noFill/>
              <a:ln w="6350" algn="ctr">
                <a:solidFill>
                  <a:srgbClr val="92D050"/>
                </a:solidFill>
                <a:round/>
                <a:headEnd/>
                <a:tailEnd type="arrow" w="med" len="med"/>
              </a:ln>
            </p:spPr>
          </p:cxnSp>
          <p:cxnSp>
            <p:nvCxnSpPr>
              <p:cNvPr id="46142" name="Straight Arrow Connector 58"/>
              <p:cNvCxnSpPr>
                <a:cxnSpLocks noChangeShapeType="1"/>
              </p:cNvCxnSpPr>
              <p:nvPr/>
            </p:nvCxnSpPr>
            <p:spPr bwMode="auto">
              <a:xfrm rot="5400000" flipH="1" flipV="1">
                <a:off x="2914650" y="3390900"/>
                <a:ext cx="2133600" cy="1485900"/>
              </a:xfrm>
              <a:prstGeom prst="straightConnector1">
                <a:avLst/>
              </a:prstGeom>
              <a:noFill/>
              <a:ln w="6350" algn="ctr">
                <a:solidFill>
                  <a:srgbClr val="92D050"/>
                </a:solidFill>
                <a:round/>
                <a:headEnd/>
                <a:tailEnd type="arrow" w="med" len="med"/>
              </a:ln>
            </p:spPr>
          </p:cxnSp>
        </p:grpSp>
        <p:grpSp>
          <p:nvGrpSpPr>
            <p:cNvPr id="46113" name="Group 114"/>
            <p:cNvGrpSpPr>
              <a:grpSpLocks/>
            </p:cNvGrpSpPr>
            <p:nvPr/>
          </p:nvGrpSpPr>
          <p:grpSpPr bwMode="auto">
            <a:xfrm>
              <a:off x="3071802" y="1475092"/>
              <a:ext cx="3714776" cy="1241116"/>
              <a:chOff x="3071802" y="1475092"/>
              <a:chExt cx="3714776" cy="1241116"/>
            </a:xfrm>
          </p:grpSpPr>
          <p:cxnSp>
            <p:nvCxnSpPr>
              <p:cNvPr id="46129" name="Straight Arrow Connector 45"/>
              <p:cNvCxnSpPr>
                <a:cxnSpLocks noChangeShapeType="1"/>
              </p:cNvCxnSpPr>
              <p:nvPr/>
            </p:nvCxnSpPr>
            <p:spPr bwMode="auto">
              <a:xfrm rot="10800000">
                <a:off x="3889850" y="1805589"/>
                <a:ext cx="682150" cy="713767"/>
              </a:xfrm>
              <a:prstGeom prst="straightConnector1">
                <a:avLst/>
              </a:prstGeom>
              <a:noFill/>
              <a:ln w="6350" algn="ctr">
                <a:solidFill>
                  <a:srgbClr val="FF9900"/>
                </a:solidFill>
                <a:round/>
                <a:headEnd type="arrow" w="med" len="med"/>
                <a:tailEnd type="arrow" w="med" len="med"/>
              </a:ln>
            </p:spPr>
          </p:cxnSp>
          <p:cxnSp>
            <p:nvCxnSpPr>
              <p:cNvPr id="46130" name="Straight Arrow Connector 46"/>
              <p:cNvCxnSpPr>
                <a:cxnSpLocks noChangeShapeType="1"/>
              </p:cNvCxnSpPr>
              <p:nvPr/>
            </p:nvCxnSpPr>
            <p:spPr bwMode="auto">
              <a:xfrm rot="10800000">
                <a:off x="3071802" y="2714620"/>
                <a:ext cx="1428760" cy="1588"/>
              </a:xfrm>
              <a:prstGeom prst="straightConnector1">
                <a:avLst/>
              </a:prstGeom>
              <a:noFill/>
              <a:ln w="6350" algn="ctr">
                <a:solidFill>
                  <a:srgbClr val="FF9900"/>
                </a:solidFill>
                <a:round/>
                <a:headEnd type="arrow" w="med" len="med"/>
                <a:tailEnd type="arrow" w="med" len="med"/>
              </a:ln>
            </p:spPr>
          </p:cxnSp>
          <p:cxnSp>
            <p:nvCxnSpPr>
              <p:cNvPr id="46131" name="Straight Arrow Connector 47"/>
              <p:cNvCxnSpPr>
                <a:cxnSpLocks noChangeShapeType="1"/>
              </p:cNvCxnSpPr>
              <p:nvPr/>
            </p:nvCxnSpPr>
            <p:spPr bwMode="auto">
              <a:xfrm rot="16200000" flipV="1">
                <a:off x="4573604" y="1768475"/>
                <a:ext cx="606111" cy="19346"/>
              </a:xfrm>
              <a:prstGeom prst="straightConnector1">
                <a:avLst/>
              </a:prstGeom>
              <a:noFill/>
              <a:ln w="6350" algn="ctr">
                <a:solidFill>
                  <a:srgbClr val="FF9900"/>
                </a:solidFill>
                <a:round/>
                <a:headEnd type="arrow" w="med" len="med"/>
                <a:tailEnd type="arrow" w="med" len="med"/>
              </a:ln>
            </p:spPr>
          </p:cxnSp>
          <p:cxnSp>
            <p:nvCxnSpPr>
              <p:cNvPr id="46132" name="Straight Arrow Connector 48"/>
              <p:cNvCxnSpPr>
                <a:cxnSpLocks noChangeShapeType="1"/>
              </p:cNvCxnSpPr>
              <p:nvPr/>
            </p:nvCxnSpPr>
            <p:spPr bwMode="auto">
              <a:xfrm flipV="1">
                <a:off x="5181600" y="1805589"/>
                <a:ext cx="763112" cy="713767"/>
              </a:xfrm>
              <a:prstGeom prst="straightConnector1">
                <a:avLst/>
              </a:prstGeom>
              <a:noFill/>
              <a:ln w="6350" algn="ctr">
                <a:solidFill>
                  <a:srgbClr val="FF9900"/>
                </a:solidFill>
                <a:round/>
                <a:headEnd type="arrow" w="med" len="med"/>
                <a:tailEnd type="arrow" w="med" len="med"/>
              </a:ln>
            </p:spPr>
          </p:cxnSp>
          <p:cxnSp>
            <p:nvCxnSpPr>
              <p:cNvPr id="46133" name="Straight Arrow Connector 49"/>
              <p:cNvCxnSpPr>
                <a:cxnSpLocks noChangeShapeType="1"/>
              </p:cNvCxnSpPr>
              <p:nvPr/>
            </p:nvCxnSpPr>
            <p:spPr bwMode="auto">
              <a:xfrm>
                <a:off x="5214942" y="2714620"/>
                <a:ext cx="1571636" cy="1588"/>
              </a:xfrm>
              <a:prstGeom prst="straightConnector1">
                <a:avLst/>
              </a:prstGeom>
              <a:noFill/>
              <a:ln w="6350" algn="ctr">
                <a:solidFill>
                  <a:srgbClr val="FF9900"/>
                </a:solidFill>
                <a:round/>
                <a:headEnd type="arrow" w="med" len="med"/>
                <a:tailEnd type="arrow" w="med" len="med"/>
              </a:ln>
            </p:spPr>
          </p:cxnSp>
        </p:grpSp>
        <p:pic>
          <p:nvPicPr>
            <p:cNvPr id="46114" name="Picture 49" descr="G:\Documents\Pictures\64x64\apps\ksokoban.png"/>
            <p:cNvPicPr>
              <a:picLocks noChangeAspect="1" noChangeArrowheads="1"/>
            </p:cNvPicPr>
            <p:nvPr/>
          </p:nvPicPr>
          <p:blipFill>
            <a:blip r:embed="rId13"/>
            <a:srcRect/>
            <a:stretch>
              <a:fillRect/>
            </a:stretch>
          </p:blipFill>
          <p:spPr bwMode="auto">
            <a:xfrm>
              <a:off x="8277225" y="2990850"/>
              <a:ext cx="609600" cy="609600"/>
            </a:xfrm>
            <a:prstGeom prst="rect">
              <a:avLst/>
            </a:prstGeom>
            <a:noFill/>
            <a:ln w="9525">
              <a:noFill/>
              <a:miter lim="800000"/>
              <a:headEnd/>
              <a:tailEnd/>
            </a:ln>
          </p:spPr>
        </p:pic>
        <p:pic>
          <p:nvPicPr>
            <p:cNvPr id="46115" name="Picture 50" descr="G:\Documents\Pictures\64x64\apps\knotes.png"/>
            <p:cNvPicPr>
              <a:picLocks noChangeAspect="1" noChangeArrowheads="1"/>
            </p:cNvPicPr>
            <p:nvPr/>
          </p:nvPicPr>
          <p:blipFill>
            <a:blip r:embed="rId14"/>
            <a:srcRect/>
            <a:stretch>
              <a:fillRect/>
            </a:stretch>
          </p:blipFill>
          <p:spPr bwMode="auto">
            <a:xfrm>
              <a:off x="3886201" y="5295899"/>
              <a:ext cx="609601" cy="609601"/>
            </a:xfrm>
            <a:prstGeom prst="rect">
              <a:avLst/>
            </a:prstGeom>
            <a:noFill/>
            <a:ln w="9525">
              <a:noFill/>
              <a:miter lim="800000"/>
              <a:headEnd/>
              <a:tailEnd/>
            </a:ln>
          </p:spPr>
        </p:pic>
        <p:pic>
          <p:nvPicPr>
            <p:cNvPr id="33"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66752" y="3147996"/>
              <a:ext cx="609601" cy="609601"/>
            </a:xfrm>
            <a:prstGeom prst="rect">
              <a:avLst/>
            </a:prstGeom>
            <a:noFill/>
          </p:spPr>
        </p:pic>
        <p:pic>
          <p:nvPicPr>
            <p:cNvPr id="34" name="Picture 49" descr="G:\Documents\Pictures\64x64\apps\ksokoban.png"/>
            <p:cNvPicPr>
              <a:picLocks noChangeAspect="1" noChangeArrowheads="1"/>
            </p:cNvPicPr>
            <p:nvPr/>
          </p:nvPicPr>
          <p:blipFill>
            <a:blip r:embed="rId13"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35" name="Picture 49" descr="G:\Documents\Pictures\64x64\apps\ksokoban.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grpSp>
          <p:nvGrpSpPr>
            <p:cNvPr id="46119" name="Group 102"/>
            <p:cNvGrpSpPr>
              <a:grpSpLocks/>
            </p:cNvGrpSpPr>
            <p:nvPr/>
          </p:nvGrpSpPr>
          <p:grpSpPr bwMode="auto">
            <a:xfrm>
              <a:off x="2419351" y="3070224"/>
              <a:ext cx="5000624" cy="2263775"/>
              <a:chOff x="2419351" y="3032124"/>
              <a:chExt cx="5000624" cy="2263775"/>
            </a:xfrm>
          </p:grpSpPr>
          <p:cxnSp>
            <p:nvCxnSpPr>
              <p:cNvPr id="46120" name="Elbow Connector 36"/>
              <p:cNvCxnSpPr>
                <a:cxnSpLocks noChangeShapeType="1"/>
              </p:cNvCxnSpPr>
              <p:nvPr/>
            </p:nvCxnSpPr>
            <p:spPr bwMode="auto">
              <a:xfrm rot="5400000">
                <a:off x="4405316" y="3519487"/>
                <a:ext cx="952497" cy="28579"/>
              </a:xfrm>
              <a:prstGeom prst="bentConnector3">
                <a:avLst>
                  <a:gd name="adj1" fmla="val 74000"/>
                </a:avLst>
              </a:prstGeom>
              <a:noFill/>
              <a:ln w="6350" algn="ctr">
                <a:solidFill>
                  <a:srgbClr val="FF9900"/>
                </a:solidFill>
                <a:round/>
                <a:headEnd/>
                <a:tailEnd type="arrow" w="med" len="med"/>
              </a:ln>
            </p:spPr>
          </p:cxnSp>
          <p:cxnSp>
            <p:nvCxnSpPr>
              <p:cNvPr id="46121" name="Elbow Connector 37"/>
              <p:cNvCxnSpPr>
                <a:cxnSpLocks noChangeShapeType="1"/>
              </p:cNvCxnSpPr>
              <p:nvPr/>
            </p:nvCxnSpPr>
            <p:spPr bwMode="auto">
              <a:xfrm rot="16200000" flipH="1">
                <a:off x="4978398" y="2949572"/>
                <a:ext cx="1101725" cy="1266829"/>
              </a:xfrm>
              <a:prstGeom prst="bentConnector3">
                <a:avLst>
                  <a:gd name="adj1" fmla="val 50000"/>
                </a:avLst>
              </a:prstGeom>
              <a:noFill/>
              <a:ln w="6350" algn="ctr">
                <a:solidFill>
                  <a:srgbClr val="FF9900"/>
                </a:solidFill>
                <a:round/>
                <a:headEnd/>
                <a:tailEnd type="arrow" w="med" len="med"/>
              </a:ln>
            </p:spPr>
          </p:cxnSp>
          <p:cxnSp>
            <p:nvCxnSpPr>
              <p:cNvPr id="46122" name="Elbow Connector 38"/>
              <p:cNvCxnSpPr>
                <a:cxnSpLocks noChangeShapeType="1"/>
              </p:cNvCxnSpPr>
              <p:nvPr/>
            </p:nvCxnSpPr>
            <p:spPr bwMode="auto">
              <a:xfrm rot="16200000" flipH="1">
                <a:off x="5607048" y="2320922"/>
                <a:ext cx="1101725" cy="2524129"/>
              </a:xfrm>
              <a:prstGeom prst="bentConnector3">
                <a:avLst>
                  <a:gd name="adj1" fmla="val 21472"/>
                </a:avLst>
              </a:prstGeom>
              <a:noFill/>
              <a:ln w="6350" algn="ctr">
                <a:solidFill>
                  <a:srgbClr val="FF9900"/>
                </a:solidFill>
                <a:round/>
                <a:headEnd/>
                <a:tailEnd type="arrow" w="med" len="med"/>
              </a:ln>
            </p:spPr>
          </p:cxnSp>
          <p:cxnSp>
            <p:nvCxnSpPr>
              <p:cNvPr id="46123" name="Elbow Connector 39"/>
              <p:cNvCxnSpPr>
                <a:cxnSpLocks noChangeShapeType="1"/>
              </p:cNvCxnSpPr>
              <p:nvPr/>
            </p:nvCxnSpPr>
            <p:spPr bwMode="auto">
              <a:xfrm rot="5400000">
                <a:off x="3678236" y="2878139"/>
                <a:ext cx="1063625" cy="1371596"/>
              </a:xfrm>
              <a:prstGeom prst="bentConnector3">
                <a:avLst>
                  <a:gd name="adj1" fmla="val 50000"/>
                </a:avLst>
              </a:prstGeom>
              <a:noFill/>
              <a:ln w="6350" algn="ctr">
                <a:solidFill>
                  <a:srgbClr val="FF9900"/>
                </a:solidFill>
                <a:round/>
                <a:headEnd/>
                <a:tailEnd type="arrow" w="med" len="med"/>
              </a:ln>
            </p:spPr>
          </p:cxnSp>
          <p:cxnSp>
            <p:nvCxnSpPr>
              <p:cNvPr id="46124" name="Elbow Connector 40"/>
              <p:cNvCxnSpPr>
                <a:cxnSpLocks noChangeShapeType="1"/>
              </p:cNvCxnSpPr>
              <p:nvPr/>
            </p:nvCxnSpPr>
            <p:spPr bwMode="auto">
              <a:xfrm rot="5400000">
                <a:off x="3411536" y="3811589"/>
                <a:ext cx="2263775" cy="704846"/>
              </a:xfrm>
              <a:prstGeom prst="bentConnector3">
                <a:avLst>
                  <a:gd name="adj1" fmla="val 32329"/>
                </a:avLst>
              </a:prstGeom>
              <a:noFill/>
              <a:ln w="6350" algn="ctr">
                <a:solidFill>
                  <a:srgbClr val="FF9900"/>
                </a:solidFill>
                <a:round/>
                <a:headEnd/>
                <a:tailEnd type="arrow" w="med" len="med"/>
              </a:ln>
            </p:spPr>
          </p:cxnSp>
          <p:cxnSp>
            <p:nvCxnSpPr>
              <p:cNvPr id="46125" name="Elbow Connector 41"/>
              <p:cNvCxnSpPr>
                <a:cxnSpLocks noChangeShapeType="1"/>
              </p:cNvCxnSpPr>
              <p:nvPr/>
            </p:nvCxnSpPr>
            <p:spPr bwMode="auto">
              <a:xfrm rot="16200000" flipH="1">
                <a:off x="4087811" y="3840160"/>
                <a:ext cx="2149475" cy="533404"/>
              </a:xfrm>
              <a:prstGeom prst="bentConnector3">
                <a:avLst>
                  <a:gd name="adj1" fmla="val 34046"/>
                </a:avLst>
              </a:prstGeom>
              <a:noFill/>
              <a:ln w="6350" algn="ctr">
                <a:solidFill>
                  <a:srgbClr val="FF9900"/>
                </a:solidFill>
                <a:round/>
                <a:headEnd/>
                <a:tailEnd type="arrow" w="med" len="med"/>
              </a:ln>
            </p:spPr>
          </p:cxnSp>
          <p:cxnSp>
            <p:nvCxnSpPr>
              <p:cNvPr id="46126" name="Elbow Connector 42"/>
              <p:cNvCxnSpPr>
                <a:cxnSpLocks noChangeShapeType="1"/>
              </p:cNvCxnSpPr>
              <p:nvPr/>
            </p:nvCxnSpPr>
            <p:spPr bwMode="auto">
              <a:xfrm rot="16200000" flipH="1">
                <a:off x="4887910" y="3040060"/>
                <a:ext cx="1968500" cy="1952629"/>
              </a:xfrm>
              <a:prstGeom prst="bentConnector3">
                <a:avLst>
                  <a:gd name="adj1" fmla="val 36935"/>
                </a:avLst>
              </a:prstGeom>
              <a:noFill/>
              <a:ln w="6350" algn="ctr">
                <a:solidFill>
                  <a:srgbClr val="FF9900"/>
                </a:solidFill>
                <a:round/>
                <a:headEnd/>
                <a:tailEnd type="arrow" w="med" len="med"/>
              </a:ln>
            </p:spPr>
          </p:cxnSp>
          <p:cxnSp>
            <p:nvCxnSpPr>
              <p:cNvPr id="46127" name="Elbow Connector 43"/>
              <p:cNvCxnSpPr>
                <a:cxnSpLocks noChangeShapeType="1"/>
              </p:cNvCxnSpPr>
              <p:nvPr/>
            </p:nvCxnSpPr>
            <p:spPr bwMode="auto">
              <a:xfrm rot="5400000">
                <a:off x="3125786" y="2325689"/>
                <a:ext cx="1063625" cy="2476496"/>
              </a:xfrm>
              <a:prstGeom prst="bentConnector3">
                <a:avLst>
                  <a:gd name="adj1" fmla="val 50000"/>
                </a:avLst>
              </a:prstGeom>
              <a:noFill/>
              <a:ln w="6350" algn="ctr">
                <a:solidFill>
                  <a:srgbClr val="FF9900"/>
                </a:solidFill>
                <a:round/>
                <a:headEnd/>
                <a:tailEnd type="arrow" w="med" len="med"/>
              </a:ln>
            </p:spPr>
          </p:cxnSp>
          <p:cxnSp>
            <p:nvCxnSpPr>
              <p:cNvPr id="46128" name="Elbow Connector 44"/>
              <p:cNvCxnSpPr>
                <a:cxnSpLocks noChangeShapeType="1"/>
              </p:cNvCxnSpPr>
              <p:nvPr/>
            </p:nvCxnSpPr>
            <p:spPr bwMode="auto">
              <a:xfrm rot="5400000">
                <a:off x="2872183" y="3219850"/>
                <a:ext cx="2211388" cy="1835939"/>
              </a:xfrm>
              <a:prstGeom prst="bentConnector3">
                <a:avLst>
                  <a:gd name="adj1" fmla="val 24157"/>
                </a:avLst>
              </a:prstGeom>
              <a:noFill/>
              <a:ln w="6350" algn="ctr">
                <a:solidFill>
                  <a:srgbClr val="FF9900"/>
                </a:solidFill>
                <a:round/>
                <a:headEnd/>
                <a:tailEnd type="arrow" w="med" len="med"/>
              </a:ln>
            </p:spPr>
          </p:cxn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bwMode="auto">
          <a:xfrm>
            <a:off x="700088" y="273050"/>
            <a:ext cx="3008312" cy="1162050"/>
          </a:xfrm>
          <a:prstGeom prst="rect">
            <a:avLst/>
          </a:prstGeom>
          <a:solidFill>
            <a:srgbClr val="FFFFFF"/>
          </a:solidFill>
          <a:ln>
            <a:solidFill>
              <a:srgbClr val="000000"/>
            </a:solidFill>
            <a:miter lim="800000"/>
            <a:headEnd/>
            <a:tailEnd/>
          </a:ln>
        </p:spPr>
        <p:txBody>
          <a:bodyPr anchor="b"/>
          <a:lstStyle/>
          <a:p>
            <a:pPr algn="l"/>
            <a:r>
              <a:rPr lang="en-GB" sz="2000" b="1" smtClean="0">
                <a:solidFill>
                  <a:srgbClr val="FF6600"/>
                </a:solidFill>
                <a:latin typeface="Arial" charset="0"/>
              </a:rPr>
              <a:t>The Ideal (2)</a:t>
            </a:r>
          </a:p>
        </p:txBody>
      </p:sp>
      <p:sp>
        <p:nvSpPr>
          <p:cNvPr id="47107" name="Text Placeholder 3"/>
          <p:cNvSpPr>
            <a:spLocks noGrp="1"/>
          </p:cNvSpPr>
          <p:nvPr>
            <p:ph type="body" sz="half" idx="4294967295"/>
          </p:nvPr>
        </p:nvSpPr>
        <p:spPr bwMode="auto">
          <a:xfrm>
            <a:off x="700088" y="1435100"/>
            <a:ext cx="3008312" cy="4691063"/>
          </a:xfrm>
          <a:prstGeom prst="rect">
            <a:avLst/>
          </a:prstGeom>
          <a:solidFill>
            <a:srgbClr val="FFFFFF"/>
          </a:solidFill>
          <a:ln>
            <a:solidFill>
              <a:srgbClr val="000000"/>
            </a:solidFill>
            <a:miter lim="800000"/>
            <a:headEnd/>
            <a:tailEnd/>
          </a:ln>
        </p:spPr>
        <p:txBody>
          <a:bodyPr/>
          <a:lstStyle/>
          <a:p>
            <a:pPr marL="0" indent="0">
              <a:buFontTx/>
              <a:buNone/>
            </a:pPr>
            <a:r>
              <a:rPr lang="en-GB" sz="1800" smtClean="0">
                <a:solidFill>
                  <a:schemeClr val="accent2"/>
                </a:solidFill>
                <a:latin typeface="Arial" charset="0"/>
              </a:rPr>
              <a:t>Not every activity  contributes towards achieving  your goals and you will periodically assess and refine your effort.</a:t>
            </a:r>
          </a:p>
        </p:txBody>
      </p:sp>
      <p:sp>
        <p:nvSpPr>
          <p:cNvPr id="7" name="Freeform 6"/>
          <p:cNvSpPr/>
          <p:nvPr/>
        </p:nvSpPr>
        <p:spPr>
          <a:xfrm>
            <a:off x="4157663" y="601663"/>
            <a:ext cx="2500312" cy="5715000"/>
          </a:xfrm>
          <a:custGeom>
            <a:avLst/>
            <a:gdLst>
              <a:gd name="connsiteX0" fmla="*/ 1309254 w 1782618"/>
              <a:gd name="connsiteY0" fmla="*/ 5454073 h 5454073"/>
              <a:gd name="connsiteX1" fmla="*/ 48491 w 1782618"/>
              <a:gd name="connsiteY1" fmla="*/ 3639128 h 5454073"/>
              <a:gd name="connsiteX2" fmla="*/ 1600200 w 1782618"/>
              <a:gd name="connsiteY2" fmla="*/ 1616364 h 5454073"/>
              <a:gd name="connsiteX3" fmla="*/ 1143000 w 1782618"/>
              <a:gd name="connsiteY3" fmla="*/ 854364 h 5454073"/>
              <a:gd name="connsiteX4" fmla="*/ 1420091 w 1782618"/>
              <a:gd name="connsiteY4" fmla="*/ 120073 h 5454073"/>
              <a:gd name="connsiteX5" fmla="*/ 1420091 w 1782618"/>
              <a:gd name="connsiteY5" fmla="*/ 133928 h 545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618" h="5454073">
                <a:moveTo>
                  <a:pt x="1309254" y="5454073"/>
                </a:moveTo>
                <a:cubicBezTo>
                  <a:pt x="654627" y="4866409"/>
                  <a:pt x="0" y="4278746"/>
                  <a:pt x="48491" y="3639128"/>
                </a:cubicBezTo>
                <a:cubicBezTo>
                  <a:pt x="96982" y="2999510"/>
                  <a:pt x="1417782" y="2080491"/>
                  <a:pt x="1600200" y="1616364"/>
                </a:cubicBezTo>
                <a:cubicBezTo>
                  <a:pt x="1782618" y="1152237"/>
                  <a:pt x="1173018" y="1103746"/>
                  <a:pt x="1143000" y="854364"/>
                </a:cubicBezTo>
                <a:cubicBezTo>
                  <a:pt x="1112982" y="604982"/>
                  <a:pt x="1373909" y="240146"/>
                  <a:pt x="1420091" y="120073"/>
                </a:cubicBezTo>
                <a:cubicBezTo>
                  <a:pt x="1466273" y="0"/>
                  <a:pt x="1443182" y="66964"/>
                  <a:pt x="1420091" y="133928"/>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GB" sz="1800" b="0"/>
          </a:p>
        </p:txBody>
      </p:sp>
      <p:sp>
        <p:nvSpPr>
          <p:cNvPr id="5" name="Oval 4"/>
          <p:cNvSpPr/>
          <p:nvPr/>
        </p:nvSpPr>
        <p:spPr>
          <a:xfrm>
            <a:off x="5929313" y="6203950"/>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47110" name="TextBox 12"/>
          <p:cNvSpPr txBox="1">
            <a:spLocks noChangeArrowheads="1"/>
          </p:cNvSpPr>
          <p:nvPr/>
        </p:nvSpPr>
        <p:spPr bwMode="auto">
          <a:xfrm>
            <a:off x="6110288" y="6151563"/>
            <a:ext cx="493712" cy="369887"/>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ME</a:t>
            </a:r>
          </a:p>
        </p:txBody>
      </p:sp>
      <p:sp>
        <p:nvSpPr>
          <p:cNvPr id="47111" name="TextBox 13"/>
          <p:cNvSpPr txBox="1">
            <a:spLocks noChangeArrowheads="1"/>
          </p:cNvSpPr>
          <p:nvPr/>
        </p:nvSpPr>
        <p:spPr bwMode="auto">
          <a:xfrm>
            <a:off x="6221413" y="539750"/>
            <a:ext cx="1204912" cy="369888"/>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MY GOALS</a:t>
            </a:r>
          </a:p>
        </p:txBody>
      </p:sp>
      <p:sp>
        <p:nvSpPr>
          <p:cNvPr id="6" name="Oval 5"/>
          <p:cNvSpPr/>
          <p:nvPr/>
        </p:nvSpPr>
        <p:spPr>
          <a:xfrm>
            <a:off x="5772150" y="500063"/>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11" name="Oval 10"/>
          <p:cNvSpPr/>
          <p:nvPr/>
        </p:nvSpPr>
        <p:spPr>
          <a:xfrm>
            <a:off x="4170363" y="4419600"/>
            <a:ext cx="112712"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15" name="Oval 14"/>
          <p:cNvSpPr/>
          <p:nvPr/>
        </p:nvSpPr>
        <p:spPr>
          <a:xfrm>
            <a:off x="6394450" y="2071688"/>
            <a:ext cx="112713"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16" name="Oval 15"/>
          <p:cNvSpPr/>
          <p:nvPr/>
        </p:nvSpPr>
        <p:spPr>
          <a:xfrm>
            <a:off x="5697538" y="14001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grpSp>
        <p:nvGrpSpPr>
          <p:cNvPr id="47116" name="Group 11"/>
          <p:cNvGrpSpPr>
            <a:grpSpLocks/>
          </p:cNvGrpSpPr>
          <p:nvPr/>
        </p:nvGrpSpPr>
        <p:grpSpPr bwMode="auto">
          <a:xfrm>
            <a:off x="608013" y="4013200"/>
            <a:ext cx="3043237" cy="2016125"/>
            <a:chOff x="231775" y="642918"/>
            <a:chExt cx="8797925" cy="6211907"/>
          </a:xfrm>
        </p:grpSpPr>
        <p:sp>
          <p:nvSpPr>
            <p:cNvPr id="47117"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cxnSp>
          <p:nvCxnSpPr>
            <p:cNvPr id="14" name="Straight Arrow Connector 13"/>
            <p:cNvCxnSpPr/>
            <p:nvPr/>
          </p:nvCxnSpPr>
          <p:spPr bwMode="auto">
            <a:xfrm flipV="1">
              <a:off x="1498456" y="3352679"/>
              <a:ext cx="6741863" cy="19565"/>
            </a:xfrm>
            <a:prstGeom prst="straightConnector1">
              <a:avLst/>
            </a:prstGeom>
            <a:ln w="12700">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bwMode="auto">
            <a:xfrm>
              <a:off x="1924032" y="642918"/>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8" name="Rectangle 17"/>
            <p:cNvSpPr/>
            <p:nvPr/>
          </p:nvSpPr>
          <p:spPr bwMode="auto">
            <a:xfrm>
              <a:off x="1928794" y="3786190"/>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pic>
          <p:nvPicPr>
            <p:cNvPr id="19" name="Picture 4" descr="G:\Documents\Pictures\64x64\apps\personal.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572001" y="2214554"/>
              <a:ext cx="609601" cy="609601"/>
            </a:xfrm>
            <a:prstGeom prst="rect">
              <a:avLst/>
            </a:prstGeom>
            <a:noFill/>
          </p:spPr>
        </p:pic>
        <p:pic>
          <p:nvPicPr>
            <p:cNvPr id="20" name="Picture 4" descr="G:\Documents\Pictures\64x64\apps\personal.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19325" y="2143115"/>
              <a:ext cx="609601" cy="609601"/>
            </a:xfrm>
            <a:prstGeom prst="rect">
              <a:avLst/>
            </a:prstGeom>
            <a:noFill/>
          </p:spPr>
        </p:pic>
        <p:pic>
          <p:nvPicPr>
            <p:cNvPr id="21" name="Picture 4" descr="G:\Documents\Pictures\64x64\apps\personal.pn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571998" y="785795"/>
              <a:ext cx="609601" cy="609601"/>
            </a:xfrm>
            <a:prstGeom prst="rect">
              <a:avLst/>
            </a:prstGeom>
            <a:noFill/>
          </p:spPr>
        </p:pic>
        <p:pic>
          <p:nvPicPr>
            <p:cNvPr id="22" name="Picture 2" descr="G:\Documents\Pictures\64x64\apps\kdmconfig.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286116" y="1195373"/>
              <a:ext cx="609601" cy="609598"/>
            </a:xfrm>
            <a:prstGeom prst="rect">
              <a:avLst/>
            </a:prstGeom>
            <a:noFill/>
          </p:spPr>
        </p:pic>
        <p:pic>
          <p:nvPicPr>
            <p:cNvPr id="23" name="Picture 2" descr="G:\Documents\Pictures\64x64\apps\kdmconfig.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877066" y="2243128"/>
              <a:ext cx="609601" cy="609598"/>
            </a:xfrm>
            <a:prstGeom prst="rect">
              <a:avLst/>
            </a:prstGeom>
            <a:noFill/>
          </p:spPr>
        </p:pic>
        <p:pic>
          <p:nvPicPr>
            <p:cNvPr id="47130" name="Picture 7"/>
            <p:cNvPicPr>
              <a:picLocks noChangeAspect="1" noChangeArrowheads="1"/>
            </p:cNvPicPr>
            <p:nvPr/>
          </p:nvPicPr>
          <p:blipFill>
            <a:blip r:embed="rId5"/>
            <a:srcRect/>
            <a:stretch>
              <a:fillRect/>
            </a:stretch>
          </p:blipFill>
          <p:spPr bwMode="auto">
            <a:xfrm>
              <a:off x="4449101" y="4050384"/>
              <a:ext cx="663743" cy="697266"/>
            </a:xfrm>
            <a:prstGeom prst="rect">
              <a:avLst/>
            </a:prstGeom>
            <a:noFill/>
            <a:ln w="9525" algn="ctr">
              <a:noFill/>
              <a:miter lim="800000"/>
              <a:headEnd/>
              <a:tailEnd/>
            </a:ln>
          </p:spPr>
        </p:pic>
        <p:pic>
          <p:nvPicPr>
            <p:cNvPr id="47131" name="Picture 6"/>
            <p:cNvPicPr>
              <a:picLocks noChangeAspect="1" noChangeArrowheads="1"/>
            </p:cNvPicPr>
            <p:nvPr/>
          </p:nvPicPr>
          <p:blipFill>
            <a:blip r:embed="rId6"/>
            <a:srcRect/>
            <a:stretch>
              <a:fillRect/>
            </a:stretch>
          </p:blipFill>
          <p:spPr bwMode="auto">
            <a:xfrm>
              <a:off x="5076826" y="5181601"/>
              <a:ext cx="704850" cy="704851"/>
            </a:xfrm>
            <a:prstGeom prst="rect">
              <a:avLst/>
            </a:prstGeom>
            <a:noFill/>
            <a:ln w="9525" algn="ctr">
              <a:noFill/>
              <a:miter lim="800000"/>
              <a:headEnd/>
              <a:tailEnd/>
            </a:ln>
          </p:spPr>
        </p:pic>
        <p:pic>
          <p:nvPicPr>
            <p:cNvPr id="26"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934084" y="1204898"/>
              <a:ext cx="609601" cy="609601"/>
            </a:xfrm>
            <a:prstGeom prst="rect">
              <a:avLst/>
            </a:prstGeom>
            <a:noFill/>
          </p:spPr>
        </p:pic>
        <p:pic>
          <p:nvPicPr>
            <p:cNvPr id="47133" name="Picture 43" descr="G:\Documents\Pictures\64x64\apps\easymoblog.png"/>
            <p:cNvPicPr>
              <a:picLocks noChangeAspect="1" noChangeArrowheads="1"/>
            </p:cNvPicPr>
            <p:nvPr/>
          </p:nvPicPr>
          <p:blipFill>
            <a:blip r:embed="rId7"/>
            <a:srcRect/>
            <a:stretch>
              <a:fillRect/>
            </a:stretch>
          </p:blipFill>
          <p:spPr bwMode="auto">
            <a:xfrm>
              <a:off x="2114550" y="4095751"/>
              <a:ext cx="609601" cy="609601"/>
            </a:xfrm>
            <a:prstGeom prst="rect">
              <a:avLst/>
            </a:prstGeom>
            <a:noFill/>
            <a:ln w="9525">
              <a:noFill/>
              <a:miter lim="800000"/>
              <a:headEnd/>
              <a:tailEnd/>
            </a:ln>
          </p:spPr>
        </p:pic>
        <p:grpSp>
          <p:nvGrpSpPr>
            <p:cNvPr id="47134" name="Group 70"/>
            <p:cNvGrpSpPr>
              <a:grpSpLocks/>
            </p:cNvGrpSpPr>
            <p:nvPr/>
          </p:nvGrpSpPr>
          <p:grpSpPr bwMode="auto">
            <a:xfrm>
              <a:off x="6267450" y="5143500"/>
              <a:ext cx="971550" cy="676275"/>
              <a:chOff x="2143125" y="5457825"/>
              <a:chExt cx="971550" cy="676275"/>
            </a:xfrm>
          </p:grpSpPr>
          <p:pic>
            <p:nvPicPr>
              <p:cNvPr id="47170" name="Picture 46" descr="G:\Documents\Pictures\64x64\filesystems\services.png"/>
              <p:cNvPicPr>
                <a:picLocks noChangeAspect="1" noChangeArrowheads="1"/>
              </p:cNvPicPr>
              <p:nvPr/>
            </p:nvPicPr>
            <p:blipFill>
              <a:blip r:embed="rId8"/>
              <a:srcRect/>
              <a:stretch>
                <a:fillRect/>
              </a:stretch>
            </p:blipFill>
            <p:spPr bwMode="auto">
              <a:xfrm>
                <a:off x="2143125" y="5524500"/>
                <a:ext cx="609600" cy="609600"/>
              </a:xfrm>
              <a:prstGeom prst="rect">
                <a:avLst/>
              </a:prstGeom>
              <a:noFill/>
              <a:ln w="9525">
                <a:noFill/>
                <a:miter lim="800000"/>
                <a:headEnd/>
                <a:tailEnd/>
              </a:ln>
            </p:spPr>
          </p:pic>
          <p:pic>
            <p:nvPicPr>
              <p:cNvPr id="47171" name="Picture 46" descr="G:\Documents\Pictures\64x64\filesystems\services.png"/>
              <p:cNvPicPr>
                <a:picLocks noChangeAspect="1" noChangeArrowheads="1"/>
              </p:cNvPicPr>
              <p:nvPr/>
            </p:nvPicPr>
            <p:blipFill>
              <a:blip r:embed="rId8"/>
              <a:srcRect/>
              <a:stretch>
                <a:fillRect/>
              </a:stretch>
            </p:blipFill>
            <p:spPr bwMode="auto">
              <a:xfrm>
                <a:off x="2324100" y="5486400"/>
                <a:ext cx="609600" cy="609600"/>
              </a:xfrm>
              <a:prstGeom prst="rect">
                <a:avLst/>
              </a:prstGeom>
              <a:noFill/>
              <a:ln w="9525">
                <a:noFill/>
                <a:miter lim="800000"/>
                <a:headEnd/>
                <a:tailEnd/>
              </a:ln>
            </p:spPr>
          </p:pic>
          <p:pic>
            <p:nvPicPr>
              <p:cNvPr id="47172" name="Picture 46" descr="G:\Documents\Pictures\64x64\filesystems\services.png"/>
              <p:cNvPicPr>
                <a:picLocks noChangeAspect="1" noChangeArrowheads="1"/>
              </p:cNvPicPr>
              <p:nvPr/>
            </p:nvPicPr>
            <p:blipFill>
              <a:blip r:embed="rId8"/>
              <a:srcRect/>
              <a:stretch>
                <a:fillRect/>
              </a:stretch>
            </p:blipFill>
            <p:spPr bwMode="auto">
              <a:xfrm>
                <a:off x="2505075" y="5457825"/>
                <a:ext cx="609600" cy="609600"/>
              </a:xfrm>
              <a:prstGeom prst="rect">
                <a:avLst/>
              </a:prstGeom>
              <a:noFill/>
              <a:ln w="9525">
                <a:noFill/>
                <a:miter lim="800000"/>
                <a:headEnd/>
                <a:tailEnd/>
              </a:ln>
            </p:spPr>
          </p:pic>
        </p:grpSp>
        <p:pic>
          <p:nvPicPr>
            <p:cNvPr id="47135" name="Picture 47" descr="G:\Documents\Pictures\64x64\filesystems\Globe.png"/>
            <p:cNvPicPr>
              <a:picLocks noChangeAspect="1" noChangeArrowheads="1"/>
            </p:cNvPicPr>
            <p:nvPr/>
          </p:nvPicPr>
          <p:blipFill>
            <a:blip r:embed="rId9"/>
            <a:srcRect/>
            <a:stretch>
              <a:fillRect/>
            </a:stretch>
          </p:blipFill>
          <p:spPr bwMode="auto">
            <a:xfrm>
              <a:off x="7115176" y="4133850"/>
              <a:ext cx="609601" cy="609601"/>
            </a:xfrm>
            <a:prstGeom prst="rect">
              <a:avLst/>
            </a:prstGeom>
            <a:noFill/>
            <a:ln w="9525">
              <a:noFill/>
              <a:miter lim="800000"/>
              <a:headEnd/>
              <a:tailEnd/>
            </a:ln>
          </p:spPr>
        </p:pic>
        <p:pic>
          <p:nvPicPr>
            <p:cNvPr id="47136" name="Picture 45" descr="G:\Documents\Pictures\64x64\apps\proxy.png"/>
            <p:cNvPicPr>
              <a:picLocks noChangeAspect="1" noChangeArrowheads="1"/>
            </p:cNvPicPr>
            <p:nvPr/>
          </p:nvPicPr>
          <p:blipFill>
            <a:blip r:embed="rId10"/>
            <a:srcRect/>
            <a:stretch>
              <a:fillRect/>
            </a:stretch>
          </p:blipFill>
          <p:spPr bwMode="auto">
            <a:xfrm>
              <a:off x="5857873" y="4133850"/>
              <a:ext cx="609601" cy="609601"/>
            </a:xfrm>
            <a:prstGeom prst="rect">
              <a:avLst/>
            </a:prstGeom>
            <a:solidFill>
              <a:schemeClr val="bg1"/>
            </a:solidFill>
            <a:ln w="9525">
              <a:noFill/>
              <a:miter lim="800000"/>
              <a:headEnd/>
              <a:tailEnd/>
            </a:ln>
          </p:spPr>
        </p:pic>
        <p:pic>
          <p:nvPicPr>
            <p:cNvPr id="47137" name="Picture 48" descr="G:\Documents\Pictures\64x64\filesystems\folder_documents.png"/>
            <p:cNvPicPr>
              <a:picLocks noChangeAspect="1" noChangeArrowheads="1"/>
            </p:cNvPicPr>
            <p:nvPr/>
          </p:nvPicPr>
          <p:blipFill>
            <a:blip r:embed="rId11"/>
            <a:srcRect/>
            <a:stretch>
              <a:fillRect/>
            </a:stretch>
          </p:blipFill>
          <p:spPr bwMode="auto">
            <a:xfrm>
              <a:off x="3219450" y="4095751"/>
              <a:ext cx="609601" cy="609601"/>
            </a:xfrm>
            <a:prstGeom prst="rect">
              <a:avLst/>
            </a:prstGeom>
            <a:solidFill>
              <a:schemeClr val="bg1"/>
            </a:solidFill>
            <a:ln w="9525">
              <a:noFill/>
              <a:miter lim="800000"/>
              <a:headEnd/>
              <a:tailEnd/>
            </a:ln>
          </p:spPr>
        </p:pic>
        <p:pic>
          <p:nvPicPr>
            <p:cNvPr id="47138" name="Picture 11"/>
            <p:cNvPicPr>
              <a:picLocks noChangeAspect="1" noChangeArrowheads="1"/>
            </p:cNvPicPr>
            <p:nvPr/>
          </p:nvPicPr>
          <p:blipFill>
            <a:blip r:embed="rId12"/>
            <a:srcRect/>
            <a:stretch>
              <a:fillRect/>
            </a:stretch>
          </p:blipFill>
          <p:spPr bwMode="auto">
            <a:xfrm>
              <a:off x="2728913" y="5243514"/>
              <a:ext cx="661986" cy="657226"/>
            </a:xfrm>
            <a:prstGeom prst="rect">
              <a:avLst/>
            </a:prstGeom>
            <a:noFill/>
            <a:ln w="9525" algn="ctr">
              <a:noFill/>
              <a:miter lim="800000"/>
              <a:headEnd/>
              <a:tailEnd/>
            </a:ln>
          </p:spPr>
        </p:pic>
        <p:grpSp>
          <p:nvGrpSpPr>
            <p:cNvPr id="47139" name="Group 109"/>
            <p:cNvGrpSpPr>
              <a:grpSpLocks/>
            </p:cNvGrpSpPr>
            <p:nvPr/>
          </p:nvGrpSpPr>
          <p:grpSpPr bwMode="auto">
            <a:xfrm>
              <a:off x="2609850" y="2962275"/>
              <a:ext cx="4552951" cy="2295525"/>
              <a:chOff x="2609850" y="2962275"/>
              <a:chExt cx="4552951" cy="2295525"/>
            </a:xfrm>
          </p:grpSpPr>
          <p:cxnSp>
            <p:nvCxnSpPr>
              <p:cNvPr id="47161" name="Straight Arrow Connector 54"/>
              <p:cNvCxnSpPr>
                <a:cxnSpLocks noChangeShapeType="1"/>
              </p:cNvCxnSpPr>
              <p:nvPr/>
            </p:nvCxnSpPr>
            <p:spPr bwMode="auto">
              <a:xfrm rot="5400000" flipH="1" flipV="1">
                <a:off x="4322933" y="3525091"/>
                <a:ext cx="983333" cy="67252"/>
              </a:xfrm>
              <a:prstGeom prst="straightConnector1">
                <a:avLst/>
              </a:prstGeom>
              <a:noFill/>
              <a:ln w="6350" algn="ctr">
                <a:solidFill>
                  <a:srgbClr val="92D050"/>
                </a:solidFill>
                <a:round/>
                <a:headEnd/>
                <a:tailEnd type="arrow" w="med" len="med"/>
              </a:ln>
            </p:spPr>
          </p:cxnSp>
          <p:cxnSp>
            <p:nvCxnSpPr>
              <p:cNvPr id="47162" name="Straight Arrow Connector 55"/>
              <p:cNvCxnSpPr>
                <a:cxnSpLocks noChangeShapeType="1"/>
              </p:cNvCxnSpPr>
              <p:nvPr/>
            </p:nvCxnSpPr>
            <p:spPr bwMode="auto">
              <a:xfrm rot="5400000" flipH="1" flipV="1">
                <a:off x="3729037" y="3062288"/>
                <a:ext cx="981076" cy="914400"/>
              </a:xfrm>
              <a:prstGeom prst="straightConnector1">
                <a:avLst/>
              </a:prstGeom>
              <a:noFill/>
              <a:ln w="6350" algn="ctr">
                <a:solidFill>
                  <a:srgbClr val="92D050"/>
                </a:solidFill>
                <a:round/>
                <a:headEnd/>
                <a:tailEnd type="arrow" w="med" len="med"/>
              </a:ln>
            </p:spPr>
          </p:cxnSp>
          <p:cxnSp>
            <p:nvCxnSpPr>
              <p:cNvPr id="47163" name="Straight Arrow Connector 56"/>
              <p:cNvCxnSpPr>
                <a:cxnSpLocks noChangeShapeType="1"/>
              </p:cNvCxnSpPr>
              <p:nvPr/>
            </p:nvCxnSpPr>
            <p:spPr bwMode="auto">
              <a:xfrm flipV="1">
                <a:off x="2609850" y="2962275"/>
                <a:ext cx="2019300" cy="1057275"/>
              </a:xfrm>
              <a:prstGeom prst="straightConnector1">
                <a:avLst/>
              </a:prstGeom>
              <a:noFill/>
              <a:ln w="6350" algn="ctr">
                <a:solidFill>
                  <a:srgbClr val="92D050"/>
                </a:solidFill>
                <a:round/>
                <a:headEnd/>
                <a:tailEnd type="arrow" w="med" len="med"/>
              </a:ln>
            </p:spPr>
          </p:cxnSp>
          <p:cxnSp>
            <p:nvCxnSpPr>
              <p:cNvPr id="47164" name="Straight Arrow Connector 57"/>
              <p:cNvCxnSpPr>
                <a:cxnSpLocks noChangeShapeType="1"/>
              </p:cNvCxnSpPr>
              <p:nvPr/>
            </p:nvCxnSpPr>
            <p:spPr bwMode="auto">
              <a:xfrm rot="10800000">
                <a:off x="5010151" y="3019425"/>
                <a:ext cx="1133475" cy="1066800"/>
              </a:xfrm>
              <a:prstGeom prst="straightConnector1">
                <a:avLst/>
              </a:prstGeom>
              <a:noFill/>
              <a:ln w="6350" algn="ctr">
                <a:solidFill>
                  <a:srgbClr val="92D050"/>
                </a:solidFill>
                <a:round/>
                <a:headEnd/>
                <a:tailEnd type="arrow" w="med" len="med"/>
              </a:ln>
            </p:spPr>
          </p:cxnSp>
          <p:cxnSp>
            <p:nvCxnSpPr>
              <p:cNvPr id="47165" name="Straight Arrow Connector 58"/>
              <p:cNvCxnSpPr>
                <a:cxnSpLocks noChangeShapeType="1"/>
              </p:cNvCxnSpPr>
              <p:nvPr/>
            </p:nvCxnSpPr>
            <p:spPr bwMode="auto">
              <a:xfrm rot="10800000">
                <a:off x="5133976" y="3000376"/>
                <a:ext cx="2028825" cy="1057275"/>
              </a:xfrm>
              <a:prstGeom prst="straightConnector1">
                <a:avLst/>
              </a:prstGeom>
              <a:noFill/>
              <a:ln w="6350" algn="ctr">
                <a:solidFill>
                  <a:srgbClr val="92D050"/>
                </a:solidFill>
                <a:round/>
                <a:headEnd/>
                <a:tailEnd type="arrow" w="med" len="med"/>
              </a:ln>
            </p:spPr>
          </p:cxnSp>
          <p:cxnSp>
            <p:nvCxnSpPr>
              <p:cNvPr id="47166" name="Straight Arrow Connector 59"/>
              <p:cNvCxnSpPr>
                <a:cxnSpLocks noChangeShapeType="1"/>
              </p:cNvCxnSpPr>
              <p:nvPr/>
            </p:nvCxnSpPr>
            <p:spPr bwMode="auto">
              <a:xfrm rot="16200000" flipV="1">
                <a:off x="4538663" y="3452813"/>
                <a:ext cx="2200275" cy="1409700"/>
              </a:xfrm>
              <a:prstGeom prst="straightConnector1">
                <a:avLst/>
              </a:prstGeom>
              <a:noFill/>
              <a:ln w="6350" algn="ctr">
                <a:solidFill>
                  <a:srgbClr val="92D050"/>
                </a:solidFill>
                <a:round/>
                <a:headEnd/>
                <a:tailEnd type="arrow" w="med" len="med"/>
              </a:ln>
            </p:spPr>
          </p:cxnSp>
          <p:cxnSp>
            <p:nvCxnSpPr>
              <p:cNvPr id="47167" name="Straight Arrow Connector 60"/>
              <p:cNvCxnSpPr>
                <a:cxnSpLocks noChangeShapeType="1"/>
              </p:cNvCxnSpPr>
              <p:nvPr/>
            </p:nvCxnSpPr>
            <p:spPr bwMode="auto">
              <a:xfrm rot="16200000" flipV="1">
                <a:off x="4148138" y="3795713"/>
                <a:ext cx="2066925" cy="590550"/>
              </a:xfrm>
              <a:prstGeom prst="straightConnector1">
                <a:avLst/>
              </a:prstGeom>
              <a:noFill/>
              <a:ln w="6350" algn="ctr">
                <a:solidFill>
                  <a:srgbClr val="92D050"/>
                </a:solidFill>
                <a:round/>
                <a:headEnd/>
                <a:tailEnd type="arrow" w="med" len="med"/>
              </a:ln>
            </p:spPr>
          </p:cxnSp>
          <p:cxnSp>
            <p:nvCxnSpPr>
              <p:cNvPr id="47168" name="Straight Arrow Connector 61"/>
              <p:cNvCxnSpPr>
                <a:cxnSpLocks noChangeShapeType="1"/>
              </p:cNvCxnSpPr>
              <p:nvPr/>
            </p:nvCxnSpPr>
            <p:spPr bwMode="auto">
              <a:xfrm rot="5400000" flipH="1" flipV="1">
                <a:off x="3414712" y="3748088"/>
                <a:ext cx="2057400" cy="676275"/>
              </a:xfrm>
              <a:prstGeom prst="straightConnector1">
                <a:avLst/>
              </a:prstGeom>
              <a:noFill/>
              <a:ln w="6350" algn="ctr">
                <a:solidFill>
                  <a:srgbClr val="92D050"/>
                </a:solidFill>
                <a:round/>
                <a:headEnd/>
                <a:tailEnd type="arrow" w="med" len="med"/>
              </a:ln>
            </p:spPr>
          </p:cxnSp>
          <p:cxnSp>
            <p:nvCxnSpPr>
              <p:cNvPr id="47169" name="Straight Arrow Connector 62"/>
              <p:cNvCxnSpPr>
                <a:cxnSpLocks noChangeShapeType="1"/>
              </p:cNvCxnSpPr>
              <p:nvPr/>
            </p:nvCxnSpPr>
            <p:spPr bwMode="auto">
              <a:xfrm rot="5400000" flipH="1" flipV="1">
                <a:off x="2914650" y="3390900"/>
                <a:ext cx="2133600" cy="1485900"/>
              </a:xfrm>
              <a:prstGeom prst="straightConnector1">
                <a:avLst/>
              </a:prstGeom>
              <a:noFill/>
              <a:ln w="6350" algn="ctr">
                <a:solidFill>
                  <a:srgbClr val="92D050"/>
                </a:solidFill>
                <a:round/>
                <a:headEnd/>
                <a:tailEnd type="arrow" w="med" len="med"/>
              </a:ln>
            </p:spPr>
          </p:cxnSp>
        </p:grpSp>
        <p:grpSp>
          <p:nvGrpSpPr>
            <p:cNvPr id="47140" name="Group 114"/>
            <p:cNvGrpSpPr>
              <a:grpSpLocks/>
            </p:cNvGrpSpPr>
            <p:nvPr/>
          </p:nvGrpSpPr>
          <p:grpSpPr bwMode="auto">
            <a:xfrm>
              <a:off x="3071802" y="1475092"/>
              <a:ext cx="3714776" cy="1241116"/>
              <a:chOff x="3071802" y="1475092"/>
              <a:chExt cx="3714776" cy="1241116"/>
            </a:xfrm>
          </p:grpSpPr>
          <p:cxnSp>
            <p:nvCxnSpPr>
              <p:cNvPr id="47156" name="Straight Arrow Connector 49"/>
              <p:cNvCxnSpPr>
                <a:cxnSpLocks noChangeShapeType="1"/>
              </p:cNvCxnSpPr>
              <p:nvPr/>
            </p:nvCxnSpPr>
            <p:spPr bwMode="auto">
              <a:xfrm rot="10800000">
                <a:off x="3889850" y="1805589"/>
                <a:ext cx="682150" cy="713767"/>
              </a:xfrm>
              <a:prstGeom prst="straightConnector1">
                <a:avLst/>
              </a:prstGeom>
              <a:noFill/>
              <a:ln w="6350" algn="ctr">
                <a:solidFill>
                  <a:srgbClr val="FF9900"/>
                </a:solidFill>
                <a:round/>
                <a:headEnd type="arrow" w="med" len="med"/>
                <a:tailEnd type="arrow" w="med" len="med"/>
              </a:ln>
            </p:spPr>
          </p:cxnSp>
          <p:cxnSp>
            <p:nvCxnSpPr>
              <p:cNvPr id="47157" name="Straight Arrow Connector 50"/>
              <p:cNvCxnSpPr>
                <a:cxnSpLocks noChangeShapeType="1"/>
              </p:cNvCxnSpPr>
              <p:nvPr/>
            </p:nvCxnSpPr>
            <p:spPr bwMode="auto">
              <a:xfrm rot="10800000">
                <a:off x="3071802" y="2714620"/>
                <a:ext cx="1428760" cy="1588"/>
              </a:xfrm>
              <a:prstGeom prst="straightConnector1">
                <a:avLst/>
              </a:prstGeom>
              <a:noFill/>
              <a:ln w="6350" algn="ctr">
                <a:solidFill>
                  <a:srgbClr val="FF9900"/>
                </a:solidFill>
                <a:round/>
                <a:headEnd type="arrow" w="med" len="med"/>
                <a:tailEnd type="arrow" w="med" len="med"/>
              </a:ln>
            </p:spPr>
          </p:cxnSp>
          <p:cxnSp>
            <p:nvCxnSpPr>
              <p:cNvPr id="47158" name="Straight Arrow Connector 51"/>
              <p:cNvCxnSpPr>
                <a:cxnSpLocks noChangeShapeType="1"/>
              </p:cNvCxnSpPr>
              <p:nvPr/>
            </p:nvCxnSpPr>
            <p:spPr bwMode="auto">
              <a:xfrm rot="16200000" flipV="1">
                <a:off x="4573604" y="1768475"/>
                <a:ext cx="606111" cy="19346"/>
              </a:xfrm>
              <a:prstGeom prst="straightConnector1">
                <a:avLst/>
              </a:prstGeom>
              <a:noFill/>
              <a:ln w="6350" algn="ctr">
                <a:solidFill>
                  <a:srgbClr val="FF9900"/>
                </a:solidFill>
                <a:round/>
                <a:headEnd type="arrow" w="med" len="med"/>
                <a:tailEnd type="arrow" w="med" len="med"/>
              </a:ln>
            </p:spPr>
          </p:cxnSp>
          <p:cxnSp>
            <p:nvCxnSpPr>
              <p:cNvPr id="47159" name="Straight Arrow Connector 52"/>
              <p:cNvCxnSpPr>
                <a:cxnSpLocks noChangeShapeType="1"/>
              </p:cNvCxnSpPr>
              <p:nvPr/>
            </p:nvCxnSpPr>
            <p:spPr bwMode="auto">
              <a:xfrm flipV="1">
                <a:off x="5181600" y="1805589"/>
                <a:ext cx="763112" cy="713767"/>
              </a:xfrm>
              <a:prstGeom prst="straightConnector1">
                <a:avLst/>
              </a:prstGeom>
              <a:noFill/>
              <a:ln w="6350" algn="ctr">
                <a:solidFill>
                  <a:srgbClr val="FF9900"/>
                </a:solidFill>
                <a:round/>
                <a:headEnd type="arrow" w="med" len="med"/>
                <a:tailEnd type="arrow" w="med" len="med"/>
              </a:ln>
            </p:spPr>
          </p:cxnSp>
          <p:cxnSp>
            <p:nvCxnSpPr>
              <p:cNvPr id="47160" name="Straight Arrow Connector 53"/>
              <p:cNvCxnSpPr>
                <a:cxnSpLocks noChangeShapeType="1"/>
              </p:cNvCxnSpPr>
              <p:nvPr/>
            </p:nvCxnSpPr>
            <p:spPr bwMode="auto">
              <a:xfrm>
                <a:off x="5214942" y="2714620"/>
                <a:ext cx="1571636" cy="1588"/>
              </a:xfrm>
              <a:prstGeom prst="straightConnector1">
                <a:avLst/>
              </a:prstGeom>
              <a:noFill/>
              <a:ln w="6350" algn="ctr">
                <a:solidFill>
                  <a:srgbClr val="FF9900"/>
                </a:solidFill>
                <a:round/>
                <a:headEnd type="arrow" w="med" len="med"/>
                <a:tailEnd type="arrow" w="med" len="med"/>
              </a:ln>
            </p:spPr>
          </p:cxnSp>
        </p:grpSp>
        <p:pic>
          <p:nvPicPr>
            <p:cNvPr id="47141" name="Picture 49" descr="G:\Documents\Pictures\64x64\apps\ksokoban.png"/>
            <p:cNvPicPr>
              <a:picLocks noChangeAspect="1" noChangeArrowheads="1"/>
            </p:cNvPicPr>
            <p:nvPr/>
          </p:nvPicPr>
          <p:blipFill>
            <a:blip r:embed="rId13"/>
            <a:srcRect/>
            <a:stretch>
              <a:fillRect/>
            </a:stretch>
          </p:blipFill>
          <p:spPr bwMode="auto">
            <a:xfrm>
              <a:off x="8277225" y="2990850"/>
              <a:ext cx="609600" cy="609600"/>
            </a:xfrm>
            <a:prstGeom prst="rect">
              <a:avLst/>
            </a:prstGeom>
            <a:noFill/>
            <a:ln w="9525">
              <a:noFill/>
              <a:miter lim="800000"/>
              <a:headEnd/>
              <a:tailEnd/>
            </a:ln>
          </p:spPr>
        </p:pic>
        <p:pic>
          <p:nvPicPr>
            <p:cNvPr id="47142" name="Picture 50" descr="G:\Documents\Pictures\64x64\apps\knotes.png"/>
            <p:cNvPicPr>
              <a:picLocks noChangeAspect="1" noChangeArrowheads="1"/>
            </p:cNvPicPr>
            <p:nvPr/>
          </p:nvPicPr>
          <p:blipFill>
            <a:blip r:embed="rId14"/>
            <a:srcRect/>
            <a:stretch>
              <a:fillRect/>
            </a:stretch>
          </p:blipFill>
          <p:spPr bwMode="auto">
            <a:xfrm>
              <a:off x="3886201" y="5295899"/>
              <a:ext cx="609601" cy="609601"/>
            </a:xfrm>
            <a:prstGeom prst="rect">
              <a:avLst/>
            </a:prstGeom>
            <a:noFill/>
            <a:ln w="9525">
              <a:noFill/>
              <a:miter lim="800000"/>
              <a:headEnd/>
              <a:tailEnd/>
            </a:ln>
          </p:spPr>
        </p:pic>
        <p:pic>
          <p:nvPicPr>
            <p:cNvPr id="37"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66752" y="3147996"/>
              <a:ext cx="609601" cy="609601"/>
            </a:xfrm>
            <a:prstGeom prst="rect">
              <a:avLst/>
            </a:prstGeom>
            <a:noFill/>
          </p:spPr>
        </p:pic>
        <p:pic>
          <p:nvPicPr>
            <p:cNvPr id="38" name="Picture 49" descr="G:\Documents\Pictures\64x64\apps\ksokoban.png"/>
            <p:cNvPicPr>
              <a:picLocks noChangeAspect="1" noChangeArrowheads="1"/>
            </p:cNvPicPr>
            <p:nvPr/>
          </p:nvPicPr>
          <p:blipFill>
            <a:blip r:embed="rId13"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39" name="Picture 49" descr="G:\Documents\Pictures\64x64\apps\ksokoban.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grpSp>
          <p:nvGrpSpPr>
            <p:cNvPr id="47146" name="Group 102"/>
            <p:cNvGrpSpPr>
              <a:grpSpLocks/>
            </p:cNvGrpSpPr>
            <p:nvPr/>
          </p:nvGrpSpPr>
          <p:grpSpPr bwMode="auto">
            <a:xfrm>
              <a:off x="2419351" y="3070224"/>
              <a:ext cx="5000624" cy="2263775"/>
              <a:chOff x="2419351" y="3032124"/>
              <a:chExt cx="5000624" cy="2263775"/>
            </a:xfrm>
          </p:grpSpPr>
          <p:cxnSp>
            <p:nvCxnSpPr>
              <p:cNvPr id="47147" name="Elbow Connector 40"/>
              <p:cNvCxnSpPr>
                <a:cxnSpLocks noChangeShapeType="1"/>
              </p:cNvCxnSpPr>
              <p:nvPr/>
            </p:nvCxnSpPr>
            <p:spPr bwMode="auto">
              <a:xfrm rot="5400000">
                <a:off x="4405316" y="3519487"/>
                <a:ext cx="952497" cy="28579"/>
              </a:xfrm>
              <a:prstGeom prst="bentConnector3">
                <a:avLst>
                  <a:gd name="adj1" fmla="val 74000"/>
                </a:avLst>
              </a:prstGeom>
              <a:noFill/>
              <a:ln w="6350" algn="ctr">
                <a:solidFill>
                  <a:srgbClr val="FF9900"/>
                </a:solidFill>
                <a:round/>
                <a:headEnd/>
                <a:tailEnd type="arrow" w="med" len="med"/>
              </a:ln>
            </p:spPr>
          </p:cxnSp>
          <p:cxnSp>
            <p:nvCxnSpPr>
              <p:cNvPr id="47148" name="Elbow Connector 41"/>
              <p:cNvCxnSpPr>
                <a:cxnSpLocks noChangeShapeType="1"/>
              </p:cNvCxnSpPr>
              <p:nvPr/>
            </p:nvCxnSpPr>
            <p:spPr bwMode="auto">
              <a:xfrm rot="16200000" flipH="1">
                <a:off x="4978398" y="2949572"/>
                <a:ext cx="1101725" cy="1266829"/>
              </a:xfrm>
              <a:prstGeom prst="bentConnector3">
                <a:avLst>
                  <a:gd name="adj1" fmla="val 50000"/>
                </a:avLst>
              </a:prstGeom>
              <a:noFill/>
              <a:ln w="6350" algn="ctr">
                <a:solidFill>
                  <a:srgbClr val="FF9900"/>
                </a:solidFill>
                <a:round/>
                <a:headEnd/>
                <a:tailEnd type="arrow" w="med" len="med"/>
              </a:ln>
            </p:spPr>
          </p:cxnSp>
          <p:cxnSp>
            <p:nvCxnSpPr>
              <p:cNvPr id="47149" name="Elbow Connector 42"/>
              <p:cNvCxnSpPr>
                <a:cxnSpLocks noChangeShapeType="1"/>
              </p:cNvCxnSpPr>
              <p:nvPr/>
            </p:nvCxnSpPr>
            <p:spPr bwMode="auto">
              <a:xfrm rot="16200000" flipH="1">
                <a:off x="5607048" y="2320922"/>
                <a:ext cx="1101725" cy="2524129"/>
              </a:xfrm>
              <a:prstGeom prst="bentConnector3">
                <a:avLst>
                  <a:gd name="adj1" fmla="val 21472"/>
                </a:avLst>
              </a:prstGeom>
              <a:noFill/>
              <a:ln w="6350" algn="ctr">
                <a:solidFill>
                  <a:srgbClr val="FF9900"/>
                </a:solidFill>
                <a:round/>
                <a:headEnd/>
                <a:tailEnd type="arrow" w="med" len="med"/>
              </a:ln>
            </p:spPr>
          </p:cxnSp>
          <p:cxnSp>
            <p:nvCxnSpPr>
              <p:cNvPr id="47150" name="Elbow Connector 43"/>
              <p:cNvCxnSpPr>
                <a:cxnSpLocks noChangeShapeType="1"/>
              </p:cNvCxnSpPr>
              <p:nvPr/>
            </p:nvCxnSpPr>
            <p:spPr bwMode="auto">
              <a:xfrm rot="5400000">
                <a:off x="3678236" y="2878139"/>
                <a:ext cx="1063625" cy="1371596"/>
              </a:xfrm>
              <a:prstGeom prst="bentConnector3">
                <a:avLst>
                  <a:gd name="adj1" fmla="val 50000"/>
                </a:avLst>
              </a:prstGeom>
              <a:noFill/>
              <a:ln w="6350" algn="ctr">
                <a:solidFill>
                  <a:srgbClr val="FF9900"/>
                </a:solidFill>
                <a:round/>
                <a:headEnd/>
                <a:tailEnd type="arrow" w="med" len="med"/>
              </a:ln>
            </p:spPr>
          </p:cxnSp>
          <p:cxnSp>
            <p:nvCxnSpPr>
              <p:cNvPr id="47151" name="Elbow Connector 44"/>
              <p:cNvCxnSpPr>
                <a:cxnSpLocks noChangeShapeType="1"/>
              </p:cNvCxnSpPr>
              <p:nvPr/>
            </p:nvCxnSpPr>
            <p:spPr bwMode="auto">
              <a:xfrm rot="5400000">
                <a:off x="3411536" y="3811589"/>
                <a:ext cx="2263775" cy="704846"/>
              </a:xfrm>
              <a:prstGeom prst="bentConnector3">
                <a:avLst>
                  <a:gd name="adj1" fmla="val 32329"/>
                </a:avLst>
              </a:prstGeom>
              <a:noFill/>
              <a:ln w="6350" algn="ctr">
                <a:solidFill>
                  <a:srgbClr val="FF9900"/>
                </a:solidFill>
                <a:round/>
                <a:headEnd/>
                <a:tailEnd type="arrow" w="med" len="med"/>
              </a:ln>
            </p:spPr>
          </p:cxnSp>
          <p:cxnSp>
            <p:nvCxnSpPr>
              <p:cNvPr id="47152" name="Elbow Connector 45"/>
              <p:cNvCxnSpPr>
                <a:cxnSpLocks noChangeShapeType="1"/>
              </p:cNvCxnSpPr>
              <p:nvPr/>
            </p:nvCxnSpPr>
            <p:spPr bwMode="auto">
              <a:xfrm rot="16200000" flipH="1">
                <a:off x="4087811" y="3840160"/>
                <a:ext cx="2149475" cy="533404"/>
              </a:xfrm>
              <a:prstGeom prst="bentConnector3">
                <a:avLst>
                  <a:gd name="adj1" fmla="val 34046"/>
                </a:avLst>
              </a:prstGeom>
              <a:noFill/>
              <a:ln w="6350" algn="ctr">
                <a:solidFill>
                  <a:srgbClr val="FF9900"/>
                </a:solidFill>
                <a:round/>
                <a:headEnd/>
                <a:tailEnd type="arrow" w="med" len="med"/>
              </a:ln>
            </p:spPr>
          </p:cxnSp>
          <p:cxnSp>
            <p:nvCxnSpPr>
              <p:cNvPr id="47153" name="Elbow Connector 46"/>
              <p:cNvCxnSpPr>
                <a:cxnSpLocks noChangeShapeType="1"/>
              </p:cNvCxnSpPr>
              <p:nvPr/>
            </p:nvCxnSpPr>
            <p:spPr bwMode="auto">
              <a:xfrm rot="16200000" flipH="1">
                <a:off x="4887910" y="3040060"/>
                <a:ext cx="1968500" cy="1952629"/>
              </a:xfrm>
              <a:prstGeom prst="bentConnector3">
                <a:avLst>
                  <a:gd name="adj1" fmla="val 36935"/>
                </a:avLst>
              </a:prstGeom>
              <a:noFill/>
              <a:ln w="6350" algn="ctr">
                <a:solidFill>
                  <a:srgbClr val="FF9900"/>
                </a:solidFill>
                <a:round/>
                <a:headEnd/>
                <a:tailEnd type="arrow" w="med" len="med"/>
              </a:ln>
            </p:spPr>
          </p:cxnSp>
          <p:cxnSp>
            <p:nvCxnSpPr>
              <p:cNvPr id="47154" name="Elbow Connector 47"/>
              <p:cNvCxnSpPr>
                <a:cxnSpLocks noChangeShapeType="1"/>
              </p:cNvCxnSpPr>
              <p:nvPr/>
            </p:nvCxnSpPr>
            <p:spPr bwMode="auto">
              <a:xfrm rot="5400000">
                <a:off x="3125786" y="2325689"/>
                <a:ext cx="1063625" cy="2476496"/>
              </a:xfrm>
              <a:prstGeom prst="bentConnector3">
                <a:avLst>
                  <a:gd name="adj1" fmla="val 50000"/>
                </a:avLst>
              </a:prstGeom>
              <a:noFill/>
              <a:ln w="6350" algn="ctr">
                <a:solidFill>
                  <a:srgbClr val="FF9900"/>
                </a:solidFill>
                <a:round/>
                <a:headEnd/>
                <a:tailEnd type="arrow" w="med" len="med"/>
              </a:ln>
            </p:spPr>
          </p:cxnSp>
          <p:cxnSp>
            <p:nvCxnSpPr>
              <p:cNvPr id="47155" name="Elbow Connector 48"/>
              <p:cNvCxnSpPr>
                <a:cxnSpLocks noChangeShapeType="1"/>
              </p:cNvCxnSpPr>
              <p:nvPr/>
            </p:nvCxnSpPr>
            <p:spPr bwMode="auto">
              <a:xfrm rot="5400000">
                <a:off x="2872183" y="3219850"/>
                <a:ext cx="2211388" cy="1835939"/>
              </a:xfrm>
              <a:prstGeom prst="bentConnector3">
                <a:avLst>
                  <a:gd name="adj1" fmla="val 24157"/>
                </a:avLst>
              </a:prstGeom>
              <a:noFill/>
              <a:ln w="6350" algn="ctr">
                <a:solidFill>
                  <a:srgbClr val="FF9900"/>
                </a:solidFill>
                <a:round/>
                <a:headEnd/>
                <a:tailEnd type="arrow" w="med" len="med"/>
              </a:ln>
            </p:spPr>
          </p:cxn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bwMode="auto">
          <a:xfrm>
            <a:off x="700088" y="273050"/>
            <a:ext cx="3008312" cy="1162050"/>
          </a:xfrm>
          <a:prstGeom prst="rect">
            <a:avLst/>
          </a:prstGeom>
          <a:solidFill>
            <a:srgbClr val="FFFFFF"/>
          </a:solidFill>
          <a:ln>
            <a:solidFill>
              <a:srgbClr val="000000"/>
            </a:solidFill>
            <a:miter lim="800000"/>
            <a:headEnd/>
            <a:tailEnd/>
          </a:ln>
        </p:spPr>
        <p:txBody>
          <a:bodyPr anchor="b"/>
          <a:lstStyle/>
          <a:p>
            <a:pPr algn="l"/>
            <a:r>
              <a:rPr lang="en-GB" sz="2000" b="1" smtClean="0">
                <a:solidFill>
                  <a:srgbClr val="FF6600"/>
                </a:solidFill>
              </a:rPr>
              <a:t>The Reality</a:t>
            </a:r>
          </a:p>
        </p:txBody>
      </p:sp>
      <p:sp>
        <p:nvSpPr>
          <p:cNvPr id="48131" name="Text Placeholder 3"/>
          <p:cNvSpPr>
            <a:spLocks noGrp="1"/>
          </p:cNvSpPr>
          <p:nvPr>
            <p:ph type="body" sz="half" idx="4294967295"/>
          </p:nvPr>
        </p:nvSpPr>
        <p:spPr bwMode="auto">
          <a:xfrm>
            <a:off x="700088" y="1435100"/>
            <a:ext cx="3008312" cy="4691063"/>
          </a:xfrm>
          <a:prstGeom prst="rect">
            <a:avLst/>
          </a:prstGeom>
          <a:solidFill>
            <a:srgbClr val="FFFFFF"/>
          </a:solidFill>
          <a:ln>
            <a:solidFill>
              <a:srgbClr val="000000"/>
            </a:solidFill>
            <a:miter lim="800000"/>
            <a:headEnd/>
            <a:tailEnd/>
          </a:ln>
        </p:spPr>
        <p:txBody>
          <a:bodyPr/>
          <a:lstStyle/>
          <a:p>
            <a:pPr marL="0" indent="0">
              <a:buFontTx/>
              <a:buNone/>
            </a:pPr>
            <a:r>
              <a:rPr lang="en-GB" sz="1800" smtClean="0">
                <a:solidFill>
                  <a:schemeClr val="accent2"/>
                </a:solidFill>
                <a:latin typeface="Arial" charset="0"/>
              </a:rPr>
              <a:t>Goals may actually evolve over time.</a:t>
            </a:r>
          </a:p>
        </p:txBody>
      </p:sp>
      <p:sp>
        <p:nvSpPr>
          <p:cNvPr id="7" name="Freeform 6"/>
          <p:cNvSpPr/>
          <p:nvPr/>
        </p:nvSpPr>
        <p:spPr>
          <a:xfrm>
            <a:off x="4157663" y="601663"/>
            <a:ext cx="2500312" cy="5715000"/>
          </a:xfrm>
          <a:custGeom>
            <a:avLst/>
            <a:gdLst>
              <a:gd name="connsiteX0" fmla="*/ 1309254 w 1782618"/>
              <a:gd name="connsiteY0" fmla="*/ 5454073 h 5454073"/>
              <a:gd name="connsiteX1" fmla="*/ 48491 w 1782618"/>
              <a:gd name="connsiteY1" fmla="*/ 3639128 h 5454073"/>
              <a:gd name="connsiteX2" fmla="*/ 1600200 w 1782618"/>
              <a:gd name="connsiteY2" fmla="*/ 1616364 h 5454073"/>
              <a:gd name="connsiteX3" fmla="*/ 1143000 w 1782618"/>
              <a:gd name="connsiteY3" fmla="*/ 854364 h 5454073"/>
              <a:gd name="connsiteX4" fmla="*/ 1420091 w 1782618"/>
              <a:gd name="connsiteY4" fmla="*/ 120073 h 5454073"/>
              <a:gd name="connsiteX5" fmla="*/ 1420091 w 1782618"/>
              <a:gd name="connsiteY5" fmla="*/ 133928 h 545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618" h="5454073">
                <a:moveTo>
                  <a:pt x="1309254" y="5454073"/>
                </a:moveTo>
                <a:cubicBezTo>
                  <a:pt x="654627" y="4866409"/>
                  <a:pt x="0" y="4278746"/>
                  <a:pt x="48491" y="3639128"/>
                </a:cubicBezTo>
                <a:cubicBezTo>
                  <a:pt x="96982" y="2999510"/>
                  <a:pt x="1417782" y="2080491"/>
                  <a:pt x="1600200" y="1616364"/>
                </a:cubicBezTo>
                <a:cubicBezTo>
                  <a:pt x="1782618" y="1152237"/>
                  <a:pt x="1173018" y="1103746"/>
                  <a:pt x="1143000" y="854364"/>
                </a:cubicBezTo>
                <a:cubicBezTo>
                  <a:pt x="1112982" y="604982"/>
                  <a:pt x="1373909" y="240146"/>
                  <a:pt x="1420091" y="120073"/>
                </a:cubicBezTo>
                <a:cubicBezTo>
                  <a:pt x="1466273" y="0"/>
                  <a:pt x="1443182" y="66964"/>
                  <a:pt x="1420091" y="133928"/>
                </a:cubicBezTo>
              </a:path>
            </a:pathLst>
          </a:cu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GB" sz="1800" b="0"/>
          </a:p>
        </p:txBody>
      </p:sp>
      <p:sp>
        <p:nvSpPr>
          <p:cNvPr id="5" name="Oval 4"/>
          <p:cNvSpPr/>
          <p:nvPr/>
        </p:nvSpPr>
        <p:spPr>
          <a:xfrm>
            <a:off x="5929313" y="6203950"/>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48134" name="TextBox 12"/>
          <p:cNvSpPr txBox="1">
            <a:spLocks noChangeArrowheads="1"/>
          </p:cNvSpPr>
          <p:nvPr/>
        </p:nvSpPr>
        <p:spPr bwMode="auto">
          <a:xfrm>
            <a:off x="6110288" y="6151563"/>
            <a:ext cx="493712" cy="369887"/>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ME</a:t>
            </a:r>
          </a:p>
        </p:txBody>
      </p:sp>
      <p:sp>
        <p:nvSpPr>
          <p:cNvPr id="48135" name="TextBox 13"/>
          <p:cNvSpPr txBox="1">
            <a:spLocks noChangeArrowheads="1"/>
          </p:cNvSpPr>
          <p:nvPr/>
        </p:nvSpPr>
        <p:spPr bwMode="auto">
          <a:xfrm>
            <a:off x="4533900" y="539750"/>
            <a:ext cx="1204913" cy="369888"/>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MY GOALS</a:t>
            </a:r>
          </a:p>
        </p:txBody>
      </p:sp>
      <p:sp>
        <p:nvSpPr>
          <p:cNvPr id="17" name="TextBox 16"/>
          <p:cNvSpPr txBox="1"/>
          <p:nvPr/>
        </p:nvSpPr>
        <p:spPr>
          <a:xfrm>
            <a:off x="6230938" y="539750"/>
            <a:ext cx="1206500" cy="369888"/>
          </a:xfrm>
          <a:prstGeom prst="rect">
            <a:avLst/>
          </a:prstGeom>
          <a:noFill/>
        </p:spPr>
        <p:txBody>
          <a:bodyPr wrap="none">
            <a:spAutoFit/>
          </a:bodyPr>
          <a:lstStyle/>
          <a:p>
            <a:pPr fontAlgn="auto">
              <a:spcBef>
                <a:spcPts val="0"/>
              </a:spcBef>
              <a:spcAft>
                <a:spcPts val="0"/>
              </a:spcAft>
              <a:defRPr/>
            </a:pPr>
            <a:r>
              <a:rPr lang="en-GB" sz="1800" dirty="0">
                <a:solidFill>
                  <a:schemeClr val="bg1">
                    <a:lumMod val="95000"/>
                  </a:schemeClr>
                </a:solidFill>
                <a:latin typeface="+mn-lt"/>
              </a:rPr>
              <a:t>MY GOALS</a:t>
            </a:r>
          </a:p>
        </p:txBody>
      </p:sp>
      <p:sp>
        <p:nvSpPr>
          <p:cNvPr id="18" name="Oval 17"/>
          <p:cNvSpPr/>
          <p:nvPr/>
        </p:nvSpPr>
        <p:spPr>
          <a:xfrm>
            <a:off x="5783263" y="500063"/>
            <a:ext cx="428625" cy="428625"/>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20" name="Freeform 19"/>
          <p:cNvSpPr/>
          <p:nvPr/>
        </p:nvSpPr>
        <p:spPr>
          <a:xfrm>
            <a:off x="4157663" y="693738"/>
            <a:ext cx="1835150" cy="5645150"/>
          </a:xfrm>
          <a:custGeom>
            <a:avLst/>
            <a:gdLst>
              <a:gd name="connsiteX0" fmla="*/ 1309254 w 1782618"/>
              <a:gd name="connsiteY0" fmla="*/ 5454073 h 5454073"/>
              <a:gd name="connsiteX1" fmla="*/ 48491 w 1782618"/>
              <a:gd name="connsiteY1" fmla="*/ 3639128 h 5454073"/>
              <a:gd name="connsiteX2" fmla="*/ 1600200 w 1782618"/>
              <a:gd name="connsiteY2" fmla="*/ 1616364 h 5454073"/>
              <a:gd name="connsiteX3" fmla="*/ 1143000 w 1782618"/>
              <a:gd name="connsiteY3" fmla="*/ 854364 h 5454073"/>
              <a:gd name="connsiteX4" fmla="*/ 1420091 w 1782618"/>
              <a:gd name="connsiteY4" fmla="*/ 120073 h 5454073"/>
              <a:gd name="connsiteX5" fmla="*/ 1420091 w 1782618"/>
              <a:gd name="connsiteY5" fmla="*/ 133928 h 5454073"/>
              <a:gd name="connsiteX0" fmla="*/ 1394655 w 1551674"/>
              <a:gd name="connsiteY0" fmla="*/ 5454073 h 5454073"/>
              <a:gd name="connsiteX1" fmla="*/ 133892 w 1551674"/>
              <a:gd name="connsiteY1" fmla="*/ 3639128 h 5454073"/>
              <a:gd name="connsiteX2" fmla="*/ 591300 w 1551674"/>
              <a:gd name="connsiteY2" fmla="*/ 2042298 h 5454073"/>
              <a:gd name="connsiteX3" fmla="*/ 1228401 w 1551674"/>
              <a:gd name="connsiteY3" fmla="*/ 854364 h 5454073"/>
              <a:gd name="connsiteX4" fmla="*/ 1505492 w 1551674"/>
              <a:gd name="connsiteY4" fmla="*/ 120073 h 5454073"/>
              <a:gd name="connsiteX5" fmla="*/ 1505492 w 1551674"/>
              <a:gd name="connsiteY5" fmla="*/ 133928 h 5454073"/>
              <a:gd name="connsiteX0" fmla="*/ 1394655 w 1682317"/>
              <a:gd name="connsiteY0" fmla="*/ 5454073 h 5454073"/>
              <a:gd name="connsiteX1" fmla="*/ 133892 w 1682317"/>
              <a:gd name="connsiteY1" fmla="*/ 3639128 h 5454073"/>
              <a:gd name="connsiteX2" fmla="*/ 591300 w 1682317"/>
              <a:gd name="connsiteY2" fmla="*/ 2042298 h 5454073"/>
              <a:gd name="connsiteX3" fmla="*/ 444540 w 1682317"/>
              <a:gd name="connsiteY3" fmla="*/ 854364 h 5454073"/>
              <a:gd name="connsiteX4" fmla="*/ 1505492 w 1682317"/>
              <a:gd name="connsiteY4" fmla="*/ 120073 h 5454073"/>
              <a:gd name="connsiteX5" fmla="*/ 1505492 w 1682317"/>
              <a:gd name="connsiteY5" fmla="*/ 133928 h 5454073"/>
              <a:gd name="connsiteX0" fmla="*/ 1394655 w 1534333"/>
              <a:gd name="connsiteY0" fmla="*/ 5454073 h 5454073"/>
              <a:gd name="connsiteX1" fmla="*/ 133892 w 1534333"/>
              <a:gd name="connsiteY1" fmla="*/ 3639128 h 5454073"/>
              <a:gd name="connsiteX2" fmla="*/ 591300 w 1534333"/>
              <a:gd name="connsiteY2" fmla="*/ 2042298 h 5454073"/>
              <a:gd name="connsiteX3" fmla="*/ 444540 w 1534333"/>
              <a:gd name="connsiteY3" fmla="*/ 854364 h 5454073"/>
              <a:gd name="connsiteX4" fmla="*/ 1505492 w 1534333"/>
              <a:gd name="connsiteY4" fmla="*/ 120073 h 5454073"/>
              <a:gd name="connsiteX5" fmla="*/ 271493 w 1534333"/>
              <a:gd name="connsiteY5" fmla="*/ 133928 h 5454073"/>
              <a:gd name="connsiteX0" fmla="*/ 1394655 w 1394655"/>
              <a:gd name="connsiteY0" fmla="*/ 5387109 h 5387109"/>
              <a:gd name="connsiteX1" fmla="*/ 133892 w 1394655"/>
              <a:gd name="connsiteY1" fmla="*/ 3572164 h 5387109"/>
              <a:gd name="connsiteX2" fmla="*/ 591300 w 1394655"/>
              <a:gd name="connsiteY2" fmla="*/ 1975334 h 5387109"/>
              <a:gd name="connsiteX3" fmla="*/ 444540 w 1394655"/>
              <a:gd name="connsiteY3" fmla="*/ 787400 h 5387109"/>
              <a:gd name="connsiteX4" fmla="*/ 628498 w 1394655"/>
              <a:gd name="connsiteY4" fmla="*/ 385545 h 5387109"/>
              <a:gd name="connsiteX5" fmla="*/ 271493 w 1394655"/>
              <a:gd name="connsiteY5" fmla="*/ 66964 h 5387109"/>
              <a:gd name="connsiteX0" fmla="*/ 1594236 w 1594236"/>
              <a:gd name="connsiteY0" fmla="*/ 5387109 h 5387109"/>
              <a:gd name="connsiteX1" fmla="*/ 333473 w 1594236"/>
              <a:gd name="connsiteY1" fmla="*/ 3572164 h 5387109"/>
              <a:gd name="connsiteX2" fmla="*/ 76235 w 1594236"/>
              <a:gd name="connsiteY2" fmla="*/ 3296440 h 5387109"/>
              <a:gd name="connsiteX3" fmla="*/ 790881 w 1594236"/>
              <a:gd name="connsiteY3" fmla="*/ 1975334 h 5387109"/>
              <a:gd name="connsiteX4" fmla="*/ 644121 w 1594236"/>
              <a:gd name="connsiteY4" fmla="*/ 787400 h 5387109"/>
              <a:gd name="connsiteX5" fmla="*/ 828079 w 1594236"/>
              <a:gd name="connsiteY5" fmla="*/ 385545 h 5387109"/>
              <a:gd name="connsiteX6" fmla="*/ 471074 w 1594236"/>
              <a:gd name="connsiteY6" fmla="*/ 66964 h 5387109"/>
              <a:gd name="connsiteX0" fmla="*/ 1594236 w 1594236"/>
              <a:gd name="connsiteY0" fmla="*/ 5387109 h 5387109"/>
              <a:gd name="connsiteX1" fmla="*/ 333473 w 1594236"/>
              <a:gd name="connsiteY1" fmla="*/ 3790325 h 5387109"/>
              <a:gd name="connsiteX2" fmla="*/ 76235 w 1594236"/>
              <a:gd name="connsiteY2" fmla="*/ 3296440 h 5387109"/>
              <a:gd name="connsiteX3" fmla="*/ 790881 w 1594236"/>
              <a:gd name="connsiteY3" fmla="*/ 1975334 h 5387109"/>
              <a:gd name="connsiteX4" fmla="*/ 644121 w 1594236"/>
              <a:gd name="connsiteY4" fmla="*/ 787400 h 5387109"/>
              <a:gd name="connsiteX5" fmla="*/ 828079 w 1594236"/>
              <a:gd name="connsiteY5" fmla="*/ 385545 h 5387109"/>
              <a:gd name="connsiteX6" fmla="*/ 471074 w 1594236"/>
              <a:gd name="connsiteY6" fmla="*/ 66964 h 5387109"/>
              <a:gd name="connsiteX0" fmla="*/ 1472371 w 1472371"/>
              <a:gd name="connsiteY0" fmla="*/ 5387109 h 5387109"/>
              <a:gd name="connsiteX1" fmla="*/ 211608 w 1472371"/>
              <a:gd name="connsiteY1" fmla="*/ 3790325 h 5387109"/>
              <a:gd name="connsiteX2" fmla="*/ 303615 w 1472371"/>
              <a:gd name="connsiteY2" fmla="*/ 3296441 h 5387109"/>
              <a:gd name="connsiteX3" fmla="*/ 669016 w 1472371"/>
              <a:gd name="connsiteY3" fmla="*/ 1975334 h 5387109"/>
              <a:gd name="connsiteX4" fmla="*/ 522256 w 1472371"/>
              <a:gd name="connsiteY4" fmla="*/ 787400 h 5387109"/>
              <a:gd name="connsiteX5" fmla="*/ 706214 w 1472371"/>
              <a:gd name="connsiteY5" fmla="*/ 385545 h 5387109"/>
              <a:gd name="connsiteX6" fmla="*/ 349209 w 1472371"/>
              <a:gd name="connsiteY6" fmla="*/ 66964 h 5387109"/>
              <a:gd name="connsiteX0" fmla="*/ 1472371 w 1472371"/>
              <a:gd name="connsiteY0" fmla="*/ 5387109 h 5387109"/>
              <a:gd name="connsiteX1" fmla="*/ 211608 w 1472371"/>
              <a:gd name="connsiteY1" fmla="*/ 3790325 h 5387109"/>
              <a:gd name="connsiteX2" fmla="*/ 303615 w 1472371"/>
              <a:gd name="connsiteY2" fmla="*/ 3296441 h 5387109"/>
              <a:gd name="connsiteX3" fmla="*/ 669016 w 1472371"/>
              <a:gd name="connsiteY3" fmla="*/ 1975334 h 5387109"/>
              <a:gd name="connsiteX4" fmla="*/ 522256 w 1472371"/>
              <a:gd name="connsiteY4" fmla="*/ 787400 h 5387109"/>
              <a:gd name="connsiteX5" fmla="*/ 706214 w 1472371"/>
              <a:gd name="connsiteY5" fmla="*/ 385545 h 5387109"/>
              <a:gd name="connsiteX6" fmla="*/ 349209 w 1472371"/>
              <a:gd name="connsiteY6" fmla="*/ 66964 h 5387109"/>
              <a:gd name="connsiteX0" fmla="*/ 1309390 w 1309390"/>
              <a:gd name="connsiteY0" fmla="*/ 5387109 h 5387109"/>
              <a:gd name="connsiteX1" fmla="*/ 48627 w 1309390"/>
              <a:gd name="connsiteY1" fmla="*/ 3790325 h 5387109"/>
              <a:gd name="connsiteX2" fmla="*/ 140634 w 1309390"/>
              <a:gd name="connsiteY2" fmla="*/ 3296441 h 5387109"/>
              <a:gd name="connsiteX3" fmla="*/ 506035 w 1309390"/>
              <a:gd name="connsiteY3" fmla="*/ 1975334 h 5387109"/>
              <a:gd name="connsiteX4" fmla="*/ 359275 w 1309390"/>
              <a:gd name="connsiteY4" fmla="*/ 787400 h 5387109"/>
              <a:gd name="connsiteX5" fmla="*/ 543233 w 1309390"/>
              <a:gd name="connsiteY5" fmla="*/ 385545 h 5387109"/>
              <a:gd name="connsiteX6" fmla="*/ 186228 w 1309390"/>
              <a:gd name="connsiteY6" fmla="*/ 66964 h 5387109"/>
              <a:gd name="connsiteX0" fmla="*/ 1309390 w 1309390"/>
              <a:gd name="connsiteY0" fmla="*/ 5387109 h 5387109"/>
              <a:gd name="connsiteX1" fmla="*/ 48627 w 1309390"/>
              <a:gd name="connsiteY1" fmla="*/ 3790325 h 5387109"/>
              <a:gd name="connsiteX2" fmla="*/ 140634 w 1309390"/>
              <a:gd name="connsiteY2" fmla="*/ 3296441 h 5387109"/>
              <a:gd name="connsiteX3" fmla="*/ 506035 w 1309390"/>
              <a:gd name="connsiteY3" fmla="*/ 1975334 h 5387109"/>
              <a:gd name="connsiteX4" fmla="*/ 359275 w 1309390"/>
              <a:gd name="connsiteY4" fmla="*/ 787400 h 5387109"/>
              <a:gd name="connsiteX5" fmla="*/ 543233 w 1309390"/>
              <a:gd name="connsiteY5" fmla="*/ 385545 h 5387109"/>
              <a:gd name="connsiteX6" fmla="*/ 186228 w 1309390"/>
              <a:gd name="connsiteY6" fmla="*/ 66964 h 538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390" h="5387109">
                <a:moveTo>
                  <a:pt x="1309390" y="5387109"/>
                </a:moveTo>
                <a:cubicBezTo>
                  <a:pt x="654763" y="4799445"/>
                  <a:pt x="182519" y="4358954"/>
                  <a:pt x="48627" y="3790325"/>
                </a:cubicBezTo>
                <a:cubicBezTo>
                  <a:pt x="0" y="3486898"/>
                  <a:pt x="64399" y="3484664"/>
                  <a:pt x="140634" y="3296441"/>
                </a:cubicBezTo>
                <a:cubicBezTo>
                  <a:pt x="216869" y="2993943"/>
                  <a:pt x="469595" y="2393508"/>
                  <a:pt x="506035" y="1975334"/>
                </a:cubicBezTo>
                <a:cubicBezTo>
                  <a:pt x="542475" y="1557161"/>
                  <a:pt x="353075" y="1052365"/>
                  <a:pt x="359275" y="787400"/>
                </a:cubicBezTo>
                <a:cubicBezTo>
                  <a:pt x="365475" y="522435"/>
                  <a:pt x="572074" y="505618"/>
                  <a:pt x="543233" y="385545"/>
                </a:cubicBezTo>
                <a:cubicBezTo>
                  <a:pt x="514392" y="265472"/>
                  <a:pt x="209319" y="0"/>
                  <a:pt x="186228" y="66964"/>
                </a:cubicBezTo>
              </a:path>
            </a:pathLst>
          </a:custGeom>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en-GB" sz="1800" b="0"/>
          </a:p>
        </p:txBody>
      </p:sp>
      <p:sp>
        <p:nvSpPr>
          <p:cNvPr id="6" name="Oval 5"/>
          <p:cNvSpPr/>
          <p:nvPr/>
        </p:nvSpPr>
        <p:spPr>
          <a:xfrm>
            <a:off x="4084638" y="500063"/>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19" name="Oval 18"/>
          <p:cNvSpPr/>
          <p:nvPr/>
        </p:nvSpPr>
        <p:spPr>
          <a:xfrm>
            <a:off x="4159250" y="44735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grpSp>
        <p:nvGrpSpPr>
          <p:cNvPr id="48141" name="Group 12"/>
          <p:cNvGrpSpPr>
            <a:grpSpLocks/>
          </p:cNvGrpSpPr>
          <p:nvPr/>
        </p:nvGrpSpPr>
        <p:grpSpPr bwMode="auto">
          <a:xfrm>
            <a:off x="608013" y="4013200"/>
            <a:ext cx="3043237" cy="2016125"/>
            <a:chOff x="231775" y="642918"/>
            <a:chExt cx="8797925" cy="6211907"/>
          </a:xfrm>
        </p:grpSpPr>
        <p:sp>
          <p:nvSpPr>
            <p:cNvPr id="4814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cxnSp>
          <p:nvCxnSpPr>
            <p:cNvPr id="15" name="Straight Arrow Connector 14"/>
            <p:cNvCxnSpPr/>
            <p:nvPr/>
          </p:nvCxnSpPr>
          <p:spPr bwMode="auto">
            <a:xfrm flipV="1">
              <a:off x="1498456" y="3352679"/>
              <a:ext cx="6741863" cy="19565"/>
            </a:xfrm>
            <a:prstGeom prst="straightConnector1">
              <a:avLst/>
            </a:prstGeom>
            <a:ln w="12700">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bwMode="auto">
            <a:xfrm>
              <a:off x="1924032" y="642918"/>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21" name="Rectangle 20"/>
            <p:cNvSpPr/>
            <p:nvPr/>
          </p:nvSpPr>
          <p:spPr bwMode="auto">
            <a:xfrm>
              <a:off x="1928794" y="3786190"/>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pic>
          <p:nvPicPr>
            <p:cNvPr id="22" name="Picture 4" descr="G:\Documents\Pictures\64x64\apps\personal.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572001" y="2214554"/>
              <a:ext cx="609601" cy="609601"/>
            </a:xfrm>
            <a:prstGeom prst="rect">
              <a:avLst/>
            </a:prstGeom>
            <a:noFill/>
          </p:spPr>
        </p:pic>
        <p:pic>
          <p:nvPicPr>
            <p:cNvPr id="23" name="Picture 4" descr="G:\Documents\Pictures\64x64\apps\personal.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19325" y="2143115"/>
              <a:ext cx="609601" cy="609601"/>
            </a:xfrm>
            <a:prstGeom prst="rect">
              <a:avLst/>
            </a:prstGeom>
            <a:noFill/>
          </p:spPr>
        </p:pic>
        <p:pic>
          <p:nvPicPr>
            <p:cNvPr id="24" name="Picture 4" descr="G:\Documents\Pictures\64x64\apps\personal.pn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571998" y="785795"/>
              <a:ext cx="609601" cy="609601"/>
            </a:xfrm>
            <a:prstGeom prst="rect">
              <a:avLst/>
            </a:prstGeom>
            <a:noFill/>
          </p:spPr>
        </p:pic>
        <p:pic>
          <p:nvPicPr>
            <p:cNvPr id="25" name="Picture 2" descr="G:\Documents\Pictures\64x64\apps\kdmconfig.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286116" y="1195373"/>
              <a:ext cx="609601" cy="609598"/>
            </a:xfrm>
            <a:prstGeom prst="rect">
              <a:avLst/>
            </a:prstGeom>
            <a:noFill/>
          </p:spPr>
        </p:pic>
        <p:pic>
          <p:nvPicPr>
            <p:cNvPr id="26" name="Picture 2" descr="G:\Documents\Pictures\64x64\apps\kdmconfig.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877066" y="2243128"/>
              <a:ext cx="609601" cy="609598"/>
            </a:xfrm>
            <a:prstGeom prst="rect">
              <a:avLst/>
            </a:prstGeom>
            <a:noFill/>
          </p:spPr>
        </p:pic>
        <p:pic>
          <p:nvPicPr>
            <p:cNvPr id="48155" name="Picture 7"/>
            <p:cNvPicPr>
              <a:picLocks noChangeAspect="1" noChangeArrowheads="1"/>
            </p:cNvPicPr>
            <p:nvPr/>
          </p:nvPicPr>
          <p:blipFill>
            <a:blip r:embed="rId5"/>
            <a:srcRect/>
            <a:stretch>
              <a:fillRect/>
            </a:stretch>
          </p:blipFill>
          <p:spPr bwMode="auto">
            <a:xfrm>
              <a:off x="4449101" y="4050384"/>
              <a:ext cx="663743" cy="697266"/>
            </a:xfrm>
            <a:prstGeom prst="rect">
              <a:avLst/>
            </a:prstGeom>
            <a:noFill/>
            <a:ln w="9525" algn="ctr">
              <a:noFill/>
              <a:miter lim="800000"/>
              <a:headEnd/>
              <a:tailEnd/>
            </a:ln>
          </p:spPr>
        </p:pic>
        <p:pic>
          <p:nvPicPr>
            <p:cNvPr id="48156" name="Picture 6"/>
            <p:cNvPicPr>
              <a:picLocks noChangeAspect="1" noChangeArrowheads="1"/>
            </p:cNvPicPr>
            <p:nvPr/>
          </p:nvPicPr>
          <p:blipFill>
            <a:blip r:embed="rId6"/>
            <a:srcRect/>
            <a:stretch>
              <a:fillRect/>
            </a:stretch>
          </p:blipFill>
          <p:spPr bwMode="auto">
            <a:xfrm>
              <a:off x="5076826" y="5181601"/>
              <a:ext cx="704850" cy="704851"/>
            </a:xfrm>
            <a:prstGeom prst="rect">
              <a:avLst/>
            </a:prstGeom>
            <a:noFill/>
            <a:ln w="9525" algn="ctr">
              <a:noFill/>
              <a:miter lim="800000"/>
              <a:headEnd/>
              <a:tailEnd/>
            </a:ln>
          </p:spPr>
        </p:pic>
        <p:pic>
          <p:nvPicPr>
            <p:cNvPr id="29"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934084" y="1204898"/>
              <a:ext cx="609601" cy="609601"/>
            </a:xfrm>
            <a:prstGeom prst="rect">
              <a:avLst/>
            </a:prstGeom>
            <a:noFill/>
          </p:spPr>
        </p:pic>
        <p:pic>
          <p:nvPicPr>
            <p:cNvPr id="48158" name="Picture 43" descr="G:\Documents\Pictures\64x64\apps\easymoblog.png"/>
            <p:cNvPicPr>
              <a:picLocks noChangeAspect="1" noChangeArrowheads="1"/>
            </p:cNvPicPr>
            <p:nvPr/>
          </p:nvPicPr>
          <p:blipFill>
            <a:blip r:embed="rId7"/>
            <a:srcRect/>
            <a:stretch>
              <a:fillRect/>
            </a:stretch>
          </p:blipFill>
          <p:spPr bwMode="auto">
            <a:xfrm>
              <a:off x="2114550" y="4095751"/>
              <a:ext cx="609601" cy="609601"/>
            </a:xfrm>
            <a:prstGeom prst="rect">
              <a:avLst/>
            </a:prstGeom>
            <a:noFill/>
            <a:ln w="9525">
              <a:noFill/>
              <a:miter lim="800000"/>
              <a:headEnd/>
              <a:tailEnd/>
            </a:ln>
          </p:spPr>
        </p:pic>
        <p:grpSp>
          <p:nvGrpSpPr>
            <p:cNvPr id="48159" name="Group 70"/>
            <p:cNvGrpSpPr>
              <a:grpSpLocks/>
            </p:cNvGrpSpPr>
            <p:nvPr/>
          </p:nvGrpSpPr>
          <p:grpSpPr bwMode="auto">
            <a:xfrm>
              <a:off x="6267450" y="5143500"/>
              <a:ext cx="971550" cy="676275"/>
              <a:chOff x="2143125" y="5457825"/>
              <a:chExt cx="971550" cy="676275"/>
            </a:xfrm>
          </p:grpSpPr>
          <p:pic>
            <p:nvPicPr>
              <p:cNvPr id="48195" name="Picture 46" descr="G:\Documents\Pictures\64x64\filesystems\services.png"/>
              <p:cNvPicPr>
                <a:picLocks noChangeAspect="1" noChangeArrowheads="1"/>
              </p:cNvPicPr>
              <p:nvPr/>
            </p:nvPicPr>
            <p:blipFill>
              <a:blip r:embed="rId8"/>
              <a:srcRect/>
              <a:stretch>
                <a:fillRect/>
              </a:stretch>
            </p:blipFill>
            <p:spPr bwMode="auto">
              <a:xfrm>
                <a:off x="2143125" y="5524500"/>
                <a:ext cx="609600" cy="609600"/>
              </a:xfrm>
              <a:prstGeom prst="rect">
                <a:avLst/>
              </a:prstGeom>
              <a:noFill/>
              <a:ln w="9525">
                <a:noFill/>
                <a:miter lim="800000"/>
                <a:headEnd/>
                <a:tailEnd/>
              </a:ln>
            </p:spPr>
          </p:pic>
          <p:pic>
            <p:nvPicPr>
              <p:cNvPr id="48196" name="Picture 46" descr="G:\Documents\Pictures\64x64\filesystems\services.png"/>
              <p:cNvPicPr>
                <a:picLocks noChangeAspect="1" noChangeArrowheads="1"/>
              </p:cNvPicPr>
              <p:nvPr/>
            </p:nvPicPr>
            <p:blipFill>
              <a:blip r:embed="rId8"/>
              <a:srcRect/>
              <a:stretch>
                <a:fillRect/>
              </a:stretch>
            </p:blipFill>
            <p:spPr bwMode="auto">
              <a:xfrm>
                <a:off x="2324100" y="5486400"/>
                <a:ext cx="609600" cy="609600"/>
              </a:xfrm>
              <a:prstGeom prst="rect">
                <a:avLst/>
              </a:prstGeom>
              <a:noFill/>
              <a:ln w="9525">
                <a:noFill/>
                <a:miter lim="800000"/>
                <a:headEnd/>
                <a:tailEnd/>
              </a:ln>
            </p:spPr>
          </p:pic>
          <p:pic>
            <p:nvPicPr>
              <p:cNvPr id="48197" name="Picture 46" descr="G:\Documents\Pictures\64x64\filesystems\services.png"/>
              <p:cNvPicPr>
                <a:picLocks noChangeAspect="1" noChangeArrowheads="1"/>
              </p:cNvPicPr>
              <p:nvPr/>
            </p:nvPicPr>
            <p:blipFill>
              <a:blip r:embed="rId8"/>
              <a:srcRect/>
              <a:stretch>
                <a:fillRect/>
              </a:stretch>
            </p:blipFill>
            <p:spPr bwMode="auto">
              <a:xfrm>
                <a:off x="2505075" y="5457825"/>
                <a:ext cx="609600" cy="609600"/>
              </a:xfrm>
              <a:prstGeom prst="rect">
                <a:avLst/>
              </a:prstGeom>
              <a:noFill/>
              <a:ln w="9525">
                <a:noFill/>
                <a:miter lim="800000"/>
                <a:headEnd/>
                <a:tailEnd/>
              </a:ln>
            </p:spPr>
          </p:pic>
        </p:grpSp>
        <p:pic>
          <p:nvPicPr>
            <p:cNvPr id="48160" name="Picture 47" descr="G:\Documents\Pictures\64x64\filesystems\Globe.png"/>
            <p:cNvPicPr>
              <a:picLocks noChangeAspect="1" noChangeArrowheads="1"/>
            </p:cNvPicPr>
            <p:nvPr/>
          </p:nvPicPr>
          <p:blipFill>
            <a:blip r:embed="rId9"/>
            <a:srcRect/>
            <a:stretch>
              <a:fillRect/>
            </a:stretch>
          </p:blipFill>
          <p:spPr bwMode="auto">
            <a:xfrm>
              <a:off x="7115176" y="4133850"/>
              <a:ext cx="609601" cy="609601"/>
            </a:xfrm>
            <a:prstGeom prst="rect">
              <a:avLst/>
            </a:prstGeom>
            <a:noFill/>
            <a:ln w="9525">
              <a:noFill/>
              <a:miter lim="800000"/>
              <a:headEnd/>
              <a:tailEnd/>
            </a:ln>
          </p:spPr>
        </p:pic>
        <p:pic>
          <p:nvPicPr>
            <p:cNvPr id="48161" name="Picture 45" descr="G:\Documents\Pictures\64x64\apps\proxy.png"/>
            <p:cNvPicPr>
              <a:picLocks noChangeAspect="1" noChangeArrowheads="1"/>
            </p:cNvPicPr>
            <p:nvPr/>
          </p:nvPicPr>
          <p:blipFill>
            <a:blip r:embed="rId10"/>
            <a:srcRect/>
            <a:stretch>
              <a:fillRect/>
            </a:stretch>
          </p:blipFill>
          <p:spPr bwMode="auto">
            <a:xfrm>
              <a:off x="5857873" y="4133850"/>
              <a:ext cx="609601" cy="609601"/>
            </a:xfrm>
            <a:prstGeom prst="rect">
              <a:avLst/>
            </a:prstGeom>
            <a:solidFill>
              <a:schemeClr val="bg1"/>
            </a:solidFill>
            <a:ln w="9525">
              <a:noFill/>
              <a:miter lim="800000"/>
              <a:headEnd/>
              <a:tailEnd/>
            </a:ln>
          </p:spPr>
        </p:pic>
        <p:pic>
          <p:nvPicPr>
            <p:cNvPr id="48162" name="Picture 48" descr="G:\Documents\Pictures\64x64\filesystems\folder_documents.png"/>
            <p:cNvPicPr>
              <a:picLocks noChangeAspect="1" noChangeArrowheads="1"/>
            </p:cNvPicPr>
            <p:nvPr/>
          </p:nvPicPr>
          <p:blipFill>
            <a:blip r:embed="rId11"/>
            <a:srcRect/>
            <a:stretch>
              <a:fillRect/>
            </a:stretch>
          </p:blipFill>
          <p:spPr bwMode="auto">
            <a:xfrm>
              <a:off x="3219450" y="4095751"/>
              <a:ext cx="609601" cy="609601"/>
            </a:xfrm>
            <a:prstGeom prst="rect">
              <a:avLst/>
            </a:prstGeom>
            <a:solidFill>
              <a:schemeClr val="bg1"/>
            </a:solidFill>
            <a:ln w="9525">
              <a:noFill/>
              <a:miter lim="800000"/>
              <a:headEnd/>
              <a:tailEnd/>
            </a:ln>
          </p:spPr>
        </p:pic>
        <p:pic>
          <p:nvPicPr>
            <p:cNvPr id="48163" name="Picture 11"/>
            <p:cNvPicPr>
              <a:picLocks noChangeAspect="1" noChangeArrowheads="1"/>
            </p:cNvPicPr>
            <p:nvPr/>
          </p:nvPicPr>
          <p:blipFill>
            <a:blip r:embed="rId12"/>
            <a:srcRect/>
            <a:stretch>
              <a:fillRect/>
            </a:stretch>
          </p:blipFill>
          <p:spPr bwMode="auto">
            <a:xfrm>
              <a:off x="2728913" y="5243514"/>
              <a:ext cx="661986" cy="657226"/>
            </a:xfrm>
            <a:prstGeom prst="rect">
              <a:avLst/>
            </a:prstGeom>
            <a:noFill/>
            <a:ln w="9525" algn="ctr">
              <a:noFill/>
              <a:miter lim="800000"/>
              <a:headEnd/>
              <a:tailEnd/>
            </a:ln>
          </p:spPr>
        </p:pic>
        <p:grpSp>
          <p:nvGrpSpPr>
            <p:cNvPr id="48164" name="Group 109"/>
            <p:cNvGrpSpPr>
              <a:grpSpLocks/>
            </p:cNvGrpSpPr>
            <p:nvPr/>
          </p:nvGrpSpPr>
          <p:grpSpPr bwMode="auto">
            <a:xfrm>
              <a:off x="2609850" y="2962275"/>
              <a:ext cx="4552951" cy="2295525"/>
              <a:chOff x="2609850" y="2962275"/>
              <a:chExt cx="4552951" cy="2295525"/>
            </a:xfrm>
          </p:grpSpPr>
          <p:cxnSp>
            <p:nvCxnSpPr>
              <p:cNvPr id="48186" name="Straight Arrow Connector 57"/>
              <p:cNvCxnSpPr>
                <a:cxnSpLocks noChangeShapeType="1"/>
              </p:cNvCxnSpPr>
              <p:nvPr/>
            </p:nvCxnSpPr>
            <p:spPr bwMode="auto">
              <a:xfrm rot="5400000" flipH="1" flipV="1">
                <a:off x="4322933" y="3525091"/>
                <a:ext cx="983333" cy="67252"/>
              </a:xfrm>
              <a:prstGeom prst="straightConnector1">
                <a:avLst/>
              </a:prstGeom>
              <a:noFill/>
              <a:ln w="6350" algn="ctr">
                <a:solidFill>
                  <a:srgbClr val="92D050"/>
                </a:solidFill>
                <a:round/>
                <a:headEnd/>
                <a:tailEnd type="arrow" w="med" len="med"/>
              </a:ln>
            </p:spPr>
          </p:cxnSp>
          <p:cxnSp>
            <p:nvCxnSpPr>
              <p:cNvPr id="48187" name="Straight Arrow Connector 58"/>
              <p:cNvCxnSpPr>
                <a:cxnSpLocks noChangeShapeType="1"/>
              </p:cNvCxnSpPr>
              <p:nvPr/>
            </p:nvCxnSpPr>
            <p:spPr bwMode="auto">
              <a:xfrm rot="5400000" flipH="1" flipV="1">
                <a:off x="3729037" y="3062288"/>
                <a:ext cx="981076" cy="914400"/>
              </a:xfrm>
              <a:prstGeom prst="straightConnector1">
                <a:avLst/>
              </a:prstGeom>
              <a:noFill/>
              <a:ln w="6350" algn="ctr">
                <a:solidFill>
                  <a:srgbClr val="92D050"/>
                </a:solidFill>
                <a:round/>
                <a:headEnd/>
                <a:tailEnd type="arrow" w="med" len="med"/>
              </a:ln>
            </p:spPr>
          </p:cxnSp>
          <p:cxnSp>
            <p:nvCxnSpPr>
              <p:cNvPr id="48188" name="Straight Arrow Connector 59"/>
              <p:cNvCxnSpPr>
                <a:cxnSpLocks noChangeShapeType="1"/>
              </p:cNvCxnSpPr>
              <p:nvPr/>
            </p:nvCxnSpPr>
            <p:spPr bwMode="auto">
              <a:xfrm flipV="1">
                <a:off x="2609850" y="2962275"/>
                <a:ext cx="2019300" cy="1057275"/>
              </a:xfrm>
              <a:prstGeom prst="straightConnector1">
                <a:avLst/>
              </a:prstGeom>
              <a:noFill/>
              <a:ln w="6350" algn="ctr">
                <a:solidFill>
                  <a:srgbClr val="92D050"/>
                </a:solidFill>
                <a:round/>
                <a:headEnd/>
                <a:tailEnd type="arrow" w="med" len="med"/>
              </a:ln>
            </p:spPr>
          </p:cxnSp>
          <p:cxnSp>
            <p:nvCxnSpPr>
              <p:cNvPr id="48189" name="Straight Arrow Connector 60"/>
              <p:cNvCxnSpPr>
                <a:cxnSpLocks noChangeShapeType="1"/>
              </p:cNvCxnSpPr>
              <p:nvPr/>
            </p:nvCxnSpPr>
            <p:spPr bwMode="auto">
              <a:xfrm rot="10800000">
                <a:off x="5010151" y="3019425"/>
                <a:ext cx="1133475" cy="1066800"/>
              </a:xfrm>
              <a:prstGeom prst="straightConnector1">
                <a:avLst/>
              </a:prstGeom>
              <a:noFill/>
              <a:ln w="6350" algn="ctr">
                <a:solidFill>
                  <a:srgbClr val="92D050"/>
                </a:solidFill>
                <a:round/>
                <a:headEnd/>
                <a:tailEnd type="arrow" w="med" len="med"/>
              </a:ln>
            </p:spPr>
          </p:cxnSp>
          <p:cxnSp>
            <p:nvCxnSpPr>
              <p:cNvPr id="48190" name="Straight Arrow Connector 61"/>
              <p:cNvCxnSpPr>
                <a:cxnSpLocks noChangeShapeType="1"/>
              </p:cNvCxnSpPr>
              <p:nvPr/>
            </p:nvCxnSpPr>
            <p:spPr bwMode="auto">
              <a:xfrm rot="10800000">
                <a:off x="5133976" y="3000376"/>
                <a:ext cx="2028825" cy="1057275"/>
              </a:xfrm>
              <a:prstGeom prst="straightConnector1">
                <a:avLst/>
              </a:prstGeom>
              <a:noFill/>
              <a:ln w="6350" algn="ctr">
                <a:solidFill>
                  <a:srgbClr val="92D050"/>
                </a:solidFill>
                <a:round/>
                <a:headEnd/>
                <a:tailEnd type="arrow" w="med" len="med"/>
              </a:ln>
            </p:spPr>
          </p:cxnSp>
          <p:cxnSp>
            <p:nvCxnSpPr>
              <p:cNvPr id="48191" name="Straight Arrow Connector 62"/>
              <p:cNvCxnSpPr>
                <a:cxnSpLocks noChangeShapeType="1"/>
              </p:cNvCxnSpPr>
              <p:nvPr/>
            </p:nvCxnSpPr>
            <p:spPr bwMode="auto">
              <a:xfrm rot="16200000" flipV="1">
                <a:off x="4538663" y="3452813"/>
                <a:ext cx="2200275" cy="1409700"/>
              </a:xfrm>
              <a:prstGeom prst="straightConnector1">
                <a:avLst/>
              </a:prstGeom>
              <a:noFill/>
              <a:ln w="6350" algn="ctr">
                <a:solidFill>
                  <a:srgbClr val="92D050"/>
                </a:solidFill>
                <a:round/>
                <a:headEnd/>
                <a:tailEnd type="arrow" w="med" len="med"/>
              </a:ln>
            </p:spPr>
          </p:cxnSp>
          <p:cxnSp>
            <p:nvCxnSpPr>
              <p:cNvPr id="48192" name="Straight Arrow Connector 63"/>
              <p:cNvCxnSpPr>
                <a:cxnSpLocks noChangeShapeType="1"/>
              </p:cNvCxnSpPr>
              <p:nvPr/>
            </p:nvCxnSpPr>
            <p:spPr bwMode="auto">
              <a:xfrm rot="16200000" flipV="1">
                <a:off x="4148138" y="3795713"/>
                <a:ext cx="2066925" cy="590550"/>
              </a:xfrm>
              <a:prstGeom prst="straightConnector1">
                <a:avLst/>
              </a:prstGeom>
              <a:noFill/>
              <a:ln w="6350" algn="ctr">
                <a:solidFill>
                  <a:srgbClr val="92D050"/>
                </a:solidFill>
                <a:round/>
                <a:headEnd/>
                <a:tailEnd type="arrow" w="med" len="med"/>
              </a:ln>
            </p:spPr>
          </p:cxnSp>
          <p:cxnSp>
            <p:nvCxnSpPr>
              <p:cNvPr id="48193" name="Straight Arrow Connector 64"/>
              <p:cNvCxnSpPr>
                <a:cxnSpLocks noChangeShapeType="1"/>
              </p:cNvCxnSpPr>
              <p:nvPr/>
            </p:nvCxnSpPr>
            <p:spPr bwMode="auto">
              <a:xfrm rot="5400000" flipH="1" flipV="1">
                <a:off x="3414712" y="3748088"/>
                <a:ext cx="2057400" cy="676275"/>
              </a:xfrm>
              <a:prstGeom prst="straightConnector1">
                <a:avLst/>
              </a:prstGeom>
              <a:noFill/>
              <a:ln w="6350" algn="ctr">
                <a:solidFill>
                  <a:srgbClr val="92D050"/>
                </a:solidFill>
                <a:round/>
                <a:headEnd/>
                <a:tailEnd type="arrow" w="med" len="med"/>
              </a:ln>
            </p:spPr>
          </p:cxnSp>
          <p:cxnSp>
            <p:nvCxnSpPr>
              <p:cNvPr id="48194" name="Straight Arrow Connector 65"/>
              <p:cNvCxnSpPr>
                <a:cxnSpLocks noChangeShapeType="1"/>
              </p:cNvCxnSpPr>
              <p:nvPr/>
            </p:nvCxnSpPr>
            <p:spPr bwMode="auto">
              <a:xfrm rot="5400000" flipH="1" flipV="1">
                <a:off x="2914650" y="3390900"/>
                <a:ext cx="2133600" cy="1485900"/>
              </a:xfrm>
              <a:prstGeom prst="straightConnector1">
                <a:avLst/>
              </a:prstGeom>
              <a:noFill/>
              <a:ln w="6350" algn="ctr">
                <a:solidFill>
                  <a:srgbClr val="92D050"/>
                </a:solidFill>
                <a:round/>
                <a:headEnd/>
                <a:tailEnd type="arrow" w="med" len="med"/>
              </a:ln>
            </p:spPr>
          </p:cxnSp>
        </p:grpSp>
        <p:grpSp>
          <p:nvGrpSpPr>
            <p:cNvPr id="48165" name="Group 114"/>
            <p:cNvGrpSpPr>
              <a:grpSpLocks/>
            </p:cNvGrpSpPr>
            <p:nvPr/>
          </p:nvGrpSpPr>
          <p:grpSpPr bwMode="auto">
            <a:xfrm>
              <a:off x="3071802" y="1475092"/>
              <a:ext cx="3714776" cy="1241116"/>
              <a:chOff x="3071802" y="1475092"/>
              <a:chExt cx="3714776" cy="1241116"/>
            </a:xfrm>
          </p:grpSpPr>
          <p:cxnSp>
            <p:nvCxnSpPr>
              <p:cNvPr id="48181" name="Straight Arrow Connector 52"/>
              <p:cNvCxnSpPr>
                <a:cxnSpLocks noChangeShapeType="1"/>
              </p:cNvCxnSpPr>
              <p:nvPr/>
            </p:nvCxnSpPr>
            <p:spPr bwMode="auto">
              <a:xfrm rot="10800000">
                <a:off x="3889850" y="1805589"/>
                <a:ext cx="682150" cy="713767"/>
              </a:xfrm>
              <a:prstGeom prst="straightConnector1">
                <a:avLst/>
              </a:prstGeom>
              <a:noFill/>
              <a:ln w="6350" algn="ctr">
                <a:solidFill>
                  <a:srgbClr val="FF9900"/>
                </a:solidFill>
                <a:round/>
                <a:headEnd type="arrow" w="med" len="med"/>
                <a:tailEnd type="arrow" w="med" len="med"/>
              </a:ln>
            </p:spPr>
          </p:cxnSp>
          <p:cxnSp>
            <p:nvCxnSpPr>
              <p:cNvPr id="48182" name="Straight Arrow Connector 53"/>
              <p:cNvCxnSpPr>
                <a:cxnSpLocks noChangeShapeType="1"/>
              </p:cNvCxnSpPr>
              <p:nvPr/>
            </p:nvCxnSpPr>
            <p:spPr bwMode="auto">
              <a:xfrm rot="10800000">
                <a:off x="3071802" y="2714620"/>
                <a:ext cx="1428760" cy="1588"/>
              </a:xfrm>
              <a:prstGeom prst="straightConnector1">
                <a:avLst/>
              </a:prstGeom>
              <a:noFill/>
              <a:ln w="6350" algn="ctr">
                <a:solidFill>
                  <a:srgbClr val="FF9900"/>
                </a:solidFill>
                <a:round/>
                <a:headEnd type="arrow" w="med" len="med"/>
                <a:tailEnd type="arrow" w="med" len="med"/>
              </a:ln>
            </p:spPr>
          </p:cxnSp>
          <p:cxnSp>
            <p:nvCxnSpPr>
              <p:cNvPr id="48183" name="Straight Arrow Connector 54"/>
              <p:cNvCxnSpPr>
                <a:cxnSpLocks noChangeShapeType="1"/>
              </p:cNvCxnSpPr>
              <p:nvPr/>
            </p:nvCxnSpPr>
            <p:spPr bwMode="auto">
              <a:xfrm rot="16200000" flipV="1">
                <a:off x="4573604" y="1768475"/>
                <a:ext cx="606111" cy="19346"/>
              </a:xfrm>
              <a:prstGeom prst="straightConnector1">
                <a:avLst/>
              </a:prstGeom>
              <a:noFill/>
              <a:ln w="6350" algn="ctr">
                <a:solidFill>
                  <a:srgbClr val="FF9900"/>
                </a:solidFill>
                <a:round/>
                <a:headEnd type="arrow" w="med" len="med"/>
                <a:tailEnd type="arrow" w="med" len="med"/>
              </a:ln>
            </p:spPr>
          </p:cxnSp>
          <p:cxnSp>
            <p:nvCxnSpPr>
              <p:cNvPr id="48184" name="Straight Arrow Connector 55"/>
              <p:cNvCxnSpPr>
                <a:cxnSpLocks noChangeShapeType="1"/>
              </p:cNvCxnSpPr>
              <p:nvPr/>
            </p:nvCxnSpPr>
            <p:spPr bwMode="auto">
              <a:xfrm flipV="1">
                <a:off x="5181600" y="1805589"/>
                <a:ext cx="763112" cy="713767"/>
              </a:xfrm>
              <a:prstGeom prst="straightConnector1">
                <a:avLst/>
              </a:prstGeom>
              <a:noFill/>
              <a:ln w="6350" algn="ctr">
                <a:solidFill>
                  <a:srgbClr val="FF9900"/>
                </a:solidFill>
                <a:round/>
                <a:headEnd type="arrow" w="med" len="med"/>
                <a:tailEnd type="arrow" w="med" len="med"/>
              </a:ln>
            </p:spPr>
          </p:cxnSp>
          <p:cxnSp>
            <p:nvCxnSpPr>
              <p:cNvPr id="48185" name="Straight Arrow Connector 56"/>
              <p:cNvCxnSpPr>
                <a:cxnSpLocks noChangeShapeType="1"/>
              </p:cNvCxnSpPr>
              <p:nvPr/>
            </p:nvCxnSpPr>
            <p:spPr bwMode="auto">
              <a:xfrm>
                <a:off x="5214942" y="2714620"/>
                <a:ext cx="1571636" cy="1588"/>
              </a:xfrm>
              <a:prstGeom prst="straightConnector1">
                <a:avLst/>
              </a:prstGeom>
              <a:noFill/>
              <a:ln w="6350" algn="ctr">
                <a:solidFill>
                  <a:srgbClr val="FF9900"/>
                </a:solidFill>
                <a:round/>
                <a:headEnd type="arrow" w="med" len="med"/>
                <a:tailEnd type="arrow" w="med" len="med"/>
              </a:ln>
            </p:spPr>
          </p:cxnSp>
        </p:grpSp>
        <p:pic>
          <p:nvPicPr>
            <p:cNvPr id="48166" name="Picture 49" descr="G:\Documents\Pictures\64x64\apps\ksokoban.png"/>
            <p:cNvPicPr>
              <a:picLocks noChangeAspect="1" noChangeArrowheads="1"/>
            </p:cNvPicPr>
            <p:nvPr/>
          </p:nvPicPr>
          <p:blipFill>
            <a:blip r:embed="rId13"/>
            <a:srcRect/>
            <a:stretch>
              <a:fillRect/>
            </a:stretch>
          </p:blipFill>
          <p:spPr bwMode="auto">
            <a:xfrm>
              <a:off x="8277225" y="2990850"/>
              <a:ext cx="609600" cy="609600"/>
            </a:xfrm>
            <a:prstGeom prst="rect">
              <a:avLst/>
            </a:prstGeom>
            <a:noFill/>
            <a:ln w="9525">
              <a:noFill/>
              <a:miter lim="800000"/>
              <a:headEnd/>
              <a:tailEnd/>
            </a:ln>
          </p:spPr>
        </p:pic>
        <p:pic>
          <p:nvPicPr>
            <p:cNvPr id="48167" name="Picture 50" descr="G:\Documents\Pictures\64x64\apps\knotes.png"/>
            <p:cNvPicPr>
              <a:picLocks noChangeAspect="1" noChangeArrowheads="1"/>
            </p:cNvPicPr>
            <p:nvPr/>
          </p:nvPicPr>
          <p:blipFill>
            <a:blip r:embed="rId14"/>
            <a:srcRect/>
            <a:stretch>
              <a:fillRect/>
            </a:stretch>
          </p:blipFill>
          <p:spPr bwMode="auto">
            <a:xfrm>
              <a:off x="3886201" y="5295899"/>
              <a:ext cx="609601" cy="609601"/>
            </a:xfrm>
            <a:prstGeom prst="rect">
              <a:avLst/>
            </a:prstGeom>
            <a:noFill/>
            <a:ln w="9525">
              <a:noFill/>
              <a:miter lim="800000"/>
              <a:headEnd/>
              <a:tailEnd/>
            </a:ln>
          </p:spPr>
        </p:pic>
        <p:pic>
          <p:nvPicPr>
            <p:cNvPr id="40"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66752" y="3147996"/>
              <a:ext cx="609601" cy="609601"/>
            </a:xfrm>
            <a:prstGeom prst="rect">
              <a:avLst/>
            </a:prstGeom>
            <a:noFill/>
          </p:spPr>
        </p:pic>
        <p:pic>
          <p:nvPicPr>
            <p:cNvPr id="41" name="Picture 49" descr="G:\Documents\Pictures\64x64\apps\ksokoban.png"/>
            <p:cNvPicPr>
              <a:picLocks noChangeAspect="1" noChangeArrowheads="1"/>
            </p:cNvPicPr>
            <p:nvPr/>
          </p:nvPicPr>
          <p:blipFill>
            <a:blip r:embed="rId13"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42" name="Picture 49" descr="G:\Documents\Pictures\64x64\apps\ksokoban.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grpSp>
          <p:nvGrpSpPr>
            <p:cNvPr id="48171" name="Group 102"/>
            <p:cNvGrpSpPr>
              <a:grpSpLocks/>
            </p:cNvGrpSpPr>
            <p:nvPr/>
          </p:nvGrpSpPr>
          <p:grpSpPr bwMode="auto">
            <a:xfrm>
              <a:off x="2419351" y="3070224"/>
              <a:ext cx="5000624" cy="2263775"/>
              <a:chOff x="2419351" y="3032124"/>
              <a:chExt cx="5000624" cy="2263775"/>
            </a:xfrm>
          </p:grpSpPr>
          <p:cxnSp>
            <p:nvCxnSpPr>
              <p:cNvPr id="48172" name="Elbow Connector 43"/>
              <p:cNvCxnSpPr>
                <a:cxnSpLocks noChangeShapeType="1"/>
              </p:cNvCxnSpPr>
              <p:nvPr/>
            </p:nvCxnSpPr>
            <p:spPr bwMode="auto">
              <a:xfrm rot="5400000">
                <a:off x="4405316" y="3519487"/>
                <a:ext cx="952497" cy="28579"/>
              </a:xfrm>
              <a:prstGeom prst="bentConnector3">
                <a:avLst>
                  <a:gd name="adj1" fmla="val 74000"/>
                </a:avLst>
              </a:prstGeom>
              <a:noFill/>
              <a:ln w="6350" algn="ctr">
                <a:solidFill>
                  <a:srgbClr val="FF9900"/>
                </a:solidFill>
                <a:round/>
                <a:headEnd/>
                <a:tailEnd type="arrow" w="med" len="med"/>
              </a:ln>
            </p:spPr>
          </p:cxnSp>
          <p:cxnSp>
            <p:nvCxnSpPr>
              <p:cNvPr id="48173" name="Elbow Connector 44"/>
              <p:cNvCxnSpPr>
                <a:cxnSpLocks noChangeShapeType="1"/>
              </p:cNvCxnSpPr>
              <p:nvPr/>
            </p:nvCxnSpPr>
            <p:spPr bwMode="auto">
              <a:xfrm rot="16200000" flipH="1">
                <a:off x="4978398" y="2949572"/>
                <a:ext cx="1101725" cy="1266829"/>
              </a:xfrm>
              <a:prstGeom prst="bentConnector3">
                <a:avLst>
                  <a:gd name="adj1" fmla="val 50000"/>
                </a:avLst>
              </a:prstGeom>
              <a:noFill/>
              <a:ln w="6350" algn="ctr">
                <a:solidFill>
                  <a:srgbClr val="FF9900"/>
                </a:solidFill>
                <a:round/>
                <a:headEnd/>
                <a:tailEnd type="arrow" w="med" len="med"/>
              </a:ln>
            </p:spPr>
          </p:cxnSp>
          <p:cxnSp>
            <p:nvCxnSpPr>
              <p:cNvPr id="48174" name="Elbow Connector 45"/>
              <p:cNvCxnSpPr>
                <a:cxnSpLocks noChangeShapeType="1"/>
              </p:cNvCxnSpPr>
              <p:nvPr/>
            </p:nvCxnSpPr>
            <p:spPr bwMode="auto">
              <a:xfrm rot="16200000" flipH="1">
                <a:off x="5607048" y="2320922"/>
                <a:ext cx="1101725" cy="2524129"/>
              </a:xfrm>
              <a:prstGeom prst="bentConnector3">
                <a:avLst>
                  <a:gd name="adj1" fmla="val 21472"/>
                </a:avLst>
              </a:prstGeom>
              <a:noFill/>
              <a:ln w="6350" algn="ctr">
                <a:solidFill>
                  <a:srgbClr val="FF9900"/>
                </a:solidFill>
                <a:round/>
                <a:headEnd/>
                <a:tailEnd type="arrow" w="med" len="med"/>
              </a:ln>
            </p:spPr>
          </p:cxnSp>
          <p:cxnSp>
            <p:nvCxnSpPr>
              <p:cNvPr id="48175" name="Elbow Connector 46"/>
              <p:cNvCxnSpPr>
                <a:cxnSpLocks noChangeShapeType="1"/>
              </p:cNvCxnSpPr>
              <p:nvPr/>
            </p:nvCxnSpPr>
            <p:spPr bwMode="auto">
              <a:xfrm rot="5400000">
                <a:off x="3678236" y="2878139"/>
                <a:ext cx="1063625" cy="1371596"/>
              </a:xfrm>
              <a:prstGeom prst="bentConnector3">
                <a:avLst>
                  <a:gd name="adj1" fmla="val 50000"/>
                </a:avLst>
              </a:prstGeom>
              <a:noFill/>
              <a:ln w="6350" algn="ctr">
                <a:solidFill>
                  <a:srgbClr val="FF9900"/>
                </a:solidFill>
                <a:round/>
                <a:headEnd/>
                <a:tailEnd type="arrow" w="med" len="med"/>
              </a:ln>
            </p:spPr>
          </p:cxnSp>
          <p:cxnSp>
            <p:nvCxnSpPr>
              <p:cNvPr id="48176" name="Elbow Connector 47"/>
              <p:cNvCxnSpPr>
                <a:cxnSpLocks noChangeShapeType="1"/>
              </p:cNvCxnSpPr>
              <p:nvPr/>
            </p:nvCxnSpPr>
            <p:spPr bwMode="auto">
              <a:xfrm rot="5400000">
                <a:off x="3411536" y="3811589"/>
                <a:ext cx="2263775" cy="704846"/>
              </a:xfrm>
              <a:prstGeom prst="bentConnector3">
                <a:avLst>
                  <a:gd name="adj1" fmla="val 32329"/>
                </a:avLst>
              </a:prstGeom>
              <a:noFill/>
              <a:ln w="6350" algn="ctr">
                <a:solidFill>
                  <a:srgbClr val="FF9900"/>
                </a:solidFill>
                <a:round/>
                <a:headEnd/>
                <a:tailEnd type="arrow" w="med" len="med"/>
              </a:ln>
            </p:spPr>
          </p:cxnSp>
          <p:cxnSp>
            <p:nvCxnSpPr>
              <p:cNvPr id="48177" name="Elbow Connector 48"/>
              <p:cNvCxnSpPr>
                <a:cxnSpLocks noChangeShapeType="1"/>
              </p:cNvCxnSpPr>
              <p:nvPr/>
            </p:nvCxnSpPr>
            <p:spPr bwMode="auto">
              <a:xfrm rot="16200000" flipH="1">
                <a:off x="4087811" y="3840160"/>
                <a:ext cx="2149475" cy="533404"/>
              </a:xfrm>
              <a:prstGeom prst="bentConnector3">
                <a:avLst>
                  <a:gd name="adj1" fmla="val 34046"/>
                </a:avLst>
              </a:prstGeom>
              <a:noFill/>
              <a:ln w="6350" algn="ctr">
                <a:solidFill>
                  <a:srgbClr val="FF9900"/>
                </a:solidFill>
                <a:round/>
                <a:headEnd/>
                <a:tailEnd type="arrow" w="med" len="med"/>
              </a:ln>
            </p:spPr>
          </p:cxnSp>
          <p:cxnSp>
            <p:nvCxnSpPr>
              <p:cNvPr id="48178" name="Elbow Connector 49"/>
              <p:cNvCxnSpPr>
                <a:cxnSpLocks noChangeShapeType="1"/>
              </p:cNvCxnSpPr>
              <p:nvPr/>
            </p:nvCxnSpPr>
            <p:spPr bwMode="auto">
              <a:xfrm rot="16200000" flipH="1">
                <a:off x="4887910" y="3040060"/>
                <a:ext cx="1968500" cy="1952629"/>
              </a:xfrm>
              <a:prstGeom prst="bentConnector3">
                <a:avLst>
                  <a:gd name="adj1" fmla="val 36935"/>
                </a:avLst>
              </a:prstGeom>
              <a:noFill/>
              <a:ln w="6350" algn="ctr">
                <a:solidFill>
                  <a:srgbClr val="FF9900"/>
                </a:solidFill>
                <a:round/>
                <a:headEnd/>
                <a:tailEnd type="arrow" w="med" len="med"/>
              </a:ln>
            </p:spPr>
          </p:cxnSp>
          <p:cxnSp>
            <p:nvCxnSpPr>
              <p:cNvPr id="48179" name="Elbow Connector 50"/>
              <p:cNvCxnSpPr>
                <a:cxnSpLocks noChangeShapeType="1"/>
              </p:cNvCxnSpPr>
              <p:nvPr/>
            </p:nvCxnSpPr>
            <p:spPr bwMode="auto">
              <a:xfrm rot="5400000">
                <a:off x="3125786" y="2325689"/>
                <a:ext cx="1063625" cy="2476496"/>
              </a:xfrm>
              <a:prstGeom prst="bentConnector3">
                <a:avLst>
                  <a:gd name="adj1" fmla="val 50000"/>
                </a:avLst>
              </a:prstGeom>
              <a:noFill/>
              <a:ln w="6350" algn="ctr">
                <a:solidFill>
                  <a:srgbClr val="FF9900"/>
                </a:solidFill>
                <a:round/>
                <a:headEnd/>
                <a:tailEnd type="arrow" w="med" len="med"/>
              </a:ln>
            </p:spPr>
          </p:cxnSp>
          <p:cxnSp>
            <p:nvCxnSpPr>
              <p:cNvPr id="48180" name="Elbow Connector 51"/>
              <p:cNvCxnSpPr>
                <a:cxnSpLocks noChangeShapeType="1"/>
              </p:cNvCxnSpPr>
              <p:nvPr/>
            </p:nvCxnSpPr>
            <p:spPr bwMode="auto">
              <a:xfrm rot="5400000">
                <a:off x="2872183" y="3219850"/>
                <a:ext cx="2211388" cy="1835939"/>
              </a:xfrm>
              <a:prstGeom prst="bentConnector3">
                <a:avLst>
                  <a:gd name="adj1" fmla="val 24157"/>
                </a:avLst>
              </a:prstGeom>
              <a:noFill/>
              <a:ln w="6350" algn="ctr">
                <a:solidFill>
                  <a:srgbClr val="FF9900"/>
                </a:solidFill>
                <a:round/>
                <a:headEnd/>
                <a:tailEnd type="arrow" w="med" len="med"/>
              </a:ln>
            </p:spPr>
          </p:cxn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bwMode="auto">
          <a:xfrm>
            <a:off x="700088" y="273050"/>
            <a:ext cx="3008312" cy="1162050"/>
          </a:xfrm>
          <a:prstGeom prst="rect">
            <a:avLst/>
          </a:prstGeom>
          <a:solidFill>
            <a:srgbClr val="FFFFFF"/>
          </a:solidFill>
          <a:ln>
            <a:solidFill>
              <a:srgbClr val="000000"/>
            </a:solidFill>
            <a:miter lim="800000"/>
            <a:headEnd/>
            <a:tailEnd/>
          </a:ln>
        </p:spPr>
        <p:txBody>
          <a:bodyPr anchor="b"/>
          <a:lstStyle/>
          <a:p>
            <a:pPr algn="l"/>
            <a:r>
              <a:rPr lang="en-GB" sz="2000" b="1" smtClean="0">
                <a:solidFill>
                  <a:srgbClr val="FF6600"/>
                </a:solidFill>
                <a:latin typeface="Arial" charset="0"/>
              </a:rPr>
              <a:t>Charting</a:t>
            </a:r>
          </a:p>
        </p:txBody>
      </p:sp>
      <p:sp>
        <p:nvSpPr>
          <p:cNvPr id="49155" name="Text Placeholder 3"/>
          <p:cNvSpPr>
            <a:spLocks noGrp="1"/>
          </p:cNvSpPr>
          <p:nvPr>
            <p:ph type="body" sz="half" idx="4294967295"/>
          </p:nvPr>
        </p:nvSpPr>
        <p:spPr bwMode="auto">
          <a:xfrm>
            <a:off x="700088" y="1435100"/>
            <a:ext cx="3008312" cy="4691063"/>
          </a:xfrm>
          <a:prstGeom prst="rect">
            <a:avLst/>
          </a:prstGeom>
          <a:solidFill>
            <a:srgbClr val="FFFFFF"/>
          </a:solidFill>
          <a:ln>
            <a:solidFill>
              <a:srgbClr val="000000"/>
            </a:solidFill>
            <a:miter lim="800000"/>
            <a:headEnd/>
            <a:tailEnd/>
          </a:ln>
        </p:spPr>
        <p:txBody>
          <a:bodyPr/>
          <a:lstStyle/>
          <a:p>
            <a:pPr marL="0" indent="0">
              <a:buFontTx/>
              <a:buNone/>
            </a:pPr>
            <a:r>
              <a:rPr lang="en-GB" sz="1800" smtClean="0">
                <a:solidFill>
                  <a:schemeClr val="accent2"/>
                </a:solidFill>
                <a:latin typeface="Arial" charset="0"/>
              </a:rPr>
              <a:t>Helps you relate where you are to where you started and where you want to be.</a:t>
            </a:r>
          </a:p>
        </p:txBody>
      </p:sp>
      <p:sp>
        <p:nvSpPr>
          <p:cNvPr id="49156" name="TextBox 12"/>
          <p:cNvSpPr txBox="1">
            <a:spLocks noChangeArrowheads="1"/>
          </p:cNvSpPr>
          <p:nvPr/>
        </p:nvSpPr>
        <p:spPr bwMode="auto">
          <a:xfrm>
            <a:off x="6110288" y="6151563"/>
            <a:ext cx="493712" cy="369887"/>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ME</a:t>
            </a:r>
          </a:p>
        </p:txBody>
      </p:sp>
      <p:sp>
        <p:nvSpPr>
          <p:cNvPr id="49157" name="TextBox 13"/>
          <p:cNvSpPr txBox="1">
            <a:spLocks noChangeArrowheads="1"/>
          </p:cNvSpPr>
          <p:nvPr/>
        </p:nvSpPr>
        <p:spPr bwMode="auto">
          <a:xfrm>
            <a:off x="4533900" y="539750"/>
            <a:ext cx="1204913" cy="369888"/>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MY GOALS</a:t>
            </a:r>
          </a:p>
        </p:txBody>
      </p:sp>
      <p:sp>
        <p:nvSpPr>
          <p:cNvPr id="20" name="Freeform 19"/>
          <p:cNvSpPr/>
          <p:nvPr/>
        </p:nvSpPr>
        <p:spPr>
          <a:xfrm>
            <a:off x="4157663" y="693738"/>
            <a:ext cx="1835150" cy="5645150"/>
          </a:xfrm>
          <a:custGeom>
            <a:avLst/>
            <a:gdLst>
              <a:gd name="connsiteX0" fmla="*/ 1309254 w 1782618"/>
              <a:gd name="connsiteY0" fmla="*/ 5454073 h 5454073"/>
              <a:gd name="connsiteX1" fmla="*/ 48491 w 1782618"/>
              <a:gd name="connsiteY1" fmla="*/ 3639128 h 5454073"/>
              <a:gd name="connsiteX2" fmla="*/ 1600200 w 1782618"/>
              <a:gd name="connsiteY2" fmla="*/ 1616364 h 5454073"/>
              <a:gd name="connsiteX3" fmla="*/ 1143000 w 1782618"/>
              <a:gd name="connsiteY3" fmla="*/ 854364 h 5454073"/>
              <a:gd name="connsiteX4" fmla="*/ 1420091 w 1782618"/>
              <a:gd name="connsiteY4" fmla="*/ 120073 h 5454073"/>
              <a:gd name="connsiteX5" fmla="*/ 1420091 w 1782618"/>
              <a:gd name="connsiteY5" fmla="*/ 133928 h 5454073"/>
              <a:gd name="connsiteX0" fmla="*/ 1394655 w 1551674"/>
              <a:gd name="connsiteY0" fmla="*/ 5454073 h 5454073"/>
              <a:gd name="connsiteX1" fmla="*/ 133892 w 1551674"/>
              <a:gd name="connsiteY1" fmla="*/ 3639128 h 5454073"/>
              <a:gd name="connsiteX2" fmla="*/ 591300 w 1551674"/>
              <a:gd name="connsiteY2" fmla="*/ 2042298 h 5454073"/>
              <a:gd name="connsiteX3" fmla="*/ 1228401 w 1551674"/>
              <a:gd name="connsiteY3" fmla="*/ 854364 h 5454073"/>
              <a:gd name="connsiteX4" fmla="*/ 1505492 w 1551674"/>
              <a:gd name="connsiteY4" fmla="*/ 120073 h 5454073"/>
              <a:gd name="connsiteX5" fmla="*/ 1505492 w 1551674"/>
              <a:gd name="connsiteY5" fmla="*/ 133928 h 5454073"/>
              <a:gd name="connsiteX0" fmla="*/ 1394655 w 1682317"/>
              <a:gd name="connsiteY0" fmla="*/ 5454073 h 5454073"/>
              <a:gd name="connsiteX1" fmla="*/ 133892 w 1682317"/>
              <a:gd name="connsiteY1" fmla="*/ 3639128 h 5454073"/>
              <a:gd name="connsiteX2" fmla="*/ 591300 w 1682317"/>
              <a:gd name="connsiteY2" fmla="*/ 2042298 h 5454073"/>
              <a:gd name="connsiteX3" fmla="*/ 444540 w 1682317"/>
              <a:gd name="connsiteY3" fmla="*/ 854364 h 5454073"/>
              <a:gd name="connsiteX4" fmla="*/ 1505492 w 1682317"/>
              <a:gd name="connsiteY4" fmla="*/ 120073 h 5454073"/>
              <a:gd name="connsiteX5" fmla="*/ 1505492 w 1682317"/>
              <a:gd name="connsiteY5" fmla="*/ 133928 h 5454073"/>
              <a:gd name="connsiteX0" fmla="*/ 1394655 w 1534333"/>
              <a:gd name="connsiteY0" fmla="*/ 5454073 h 5454073"/>
              <a:gd name="connsiteX1" fmla="*/ 133892 w 1534333"/>
              <a:gd name="connsiteY1" fmla="*/ 3639128 h 5454073"/>
              <a:gd name="connsiteX2" fmla="*/ 591300 w 1534333"/>
              <a:gd name="connsiteY2" fmla="*/ 2042298 h 5454073"/>
              <a:gd name="connsiteX3" fmla="*/ 444540 w 1534333"/>
              <a:gd name="connsiteY3" fmla="*/ 854364 h 5454073"/>
              <a:gd name="connsiteX4" fmla="*/ 1505492 w 1534333"/>
              <a:gd name="connsiteY4" fmla="*/ 120073 h 5454073"/>
              <a:gd name="connsiteX5" fmla="*/ 271493 w 1534333"/>
              <a:gd name="connsiteY5" fmla="*/ 133928 h 5454073"/>
              <a:gd name="connsiteX0" fmla="*/ 1394655 w 1394655"/>
              <a:gd name="connsiteY0" fmla="*/ 5387109 h 5387109"/>
              <a:gd name="connsiteX1" fmla="*/ 133892 w 1394655"/>
              <a:gd name="connsiteY1" fmla="*/ 3572164 h 5387109"/>
              <a:gd name="connsiteX2" fmla="*/ 591300 w 1394655"/>
              <a:gd name="connsiteY2" fmla="*/ 1975334 h 5387109"/>
              <a:gd name="connsiteX3" fmla="*/ 444540 w 1394655"/>
              <a:gd name="connsiteY3" fmla="*/ 787400 h 5387109"/>
              <a:gd name="connsiteX4" fmla="*/ 628498 w 1394655"/>
              <a:gd name="connsiteY4" fmla="*/ 385545 h 5387109"/>
              <a:gd name="connsiteX5" fmla="*/ 271493 w 1394655"/>
              <a:gd name="connsiteY5" fmla="*/ 66964 h 5387109"/>
              <a:gd name="connsiteX0" fmla="*/ 1594236 w 1594236"/>
              <a:gd name="connsiteY0" fmla="*/ 5387109 h 5387109"/>
              <a:gd name="connsiteX1" fmla="*/ 333473 w 1594236"/>
              <a:gd name="connsiteY1" fmla="*/ 3572164 h 5387109"/>
              <a:gd name="connsiteX2" fmla="*/ 76235 w 1594236"/>
              <a:gd name="connsiteY2" fmla="*/ 3296440 h 5387109"/>
              <a:gd name="connsiteX3" fmla="*/ 790881 w 1594236"/>
              <a:gd name="connsiteY3" fmla="*/ 1975334 h 5387109"/>
              <a:gd name="connsiteX4" fmla="*/ 644121 w 1594236"/>
              <a:gd name="connsiteY4" fmla="*/ 787400 h 5387109"/>
              <a:gd name="connsiteX5" fmla="*/ 828079 w 1594236"/>
              <a:gd name="connsiteY5" fmla="*/ 385545 h 5387109"/>
              <a:gd name="connsiteX6" fmla="*/ 471074 w 1594236"/>
              <a:gd name="connsiteY6" fmla="*/ 66964 h 5387109"/>
              <a:gd name="connsiteX0" fmla="*/ 1594236 w 1594236"/>
              <a:gd name="connsiteY0" fmla="*/ 5387109 h 5387109"/>
              <a:gd name="connsiteX1" fmla="*/ 333473 w 1594236"/>
              <a:gd name="connsiteY1" fmla="*/ 3790325 h 5387109"/>
              <a:gd name="connsiteX2" fmla="*/ 76235 w 1594236"/>
              <a:gd name="connsiteY2" fmla="*/ 3296440 h 5387109"/>
              <a:gd name="connsiteX3" fmla="*/ 790881 w 1594236"/>
              <a:gd name="connsiteY3" fmla="*/ 1975334 h 5387109"/>
              <a:gd name="connsiteX4" fmla="*/ 644121 w 1594236"/>
              <a:gd name="connsiteY4" fmla="*/ 787400 h 5387109"/>
              <a:gd name="connsiteX5" fmla="*/ 828079 w 1594236"/>
              <a:gd name="connsiteY5" fmla="*/ 385545 h 5387109"/>
              <a:gd name="connsiteX6" fmla="*/ 471074 w 1594236"/>
              <a:gd name="connsiteY6" fmla="*/ 66964 h 5387109"/>
              <a:gd name="connsiteX0" fmla="*/ 1472371 w 1472371"/>
              <a:gd name="connsiteY0" fmla="*/ 5387109 h 5387109"/>
              <a:gd name="connsiteX1" fmla="*/ 211608 w 1472371"/>
              <a:gd name="connsiteY1" fmla="*/ 3790325 h 5387109"/>
              <a:gd name="connsiteX2" fmla="*/ 303615 w 1472371"/>
              <a:gd name="connsiteY2" fmla="*/ 3296441 h 5387109"/>
              <a:gd name="connsiteX3" fmla="*/ 669016 w 1472371"/>
              <a:gd name="connsiteY3" fmla="*/ 1975334 h 5387109"/>
              <a:gd name="connsiteX4" fmla="*/ 522256 w 1472371"/>
              <a:gd name="connsiteY4" fmla="*/ 787400 h 5387109"/>
              <a:gd name="connsiteX5" fmla="*/ 706214 w 1472371"/>
              <a:gd name="connsiteY5" fmla="*/ 385545 h 5387109"/>
              <a:gd name="connsiteX6" fmla="*/ 349209 w 1472371"/>
              <a:gd name="connsiteY6" fmla="*/ 66964 h 5387109"/>
              <a:gd name="connsiteX0" fmla="*/ 1472371 w 1472371"/>
              <a:gd name="connsiteY0" fmla="*/ 5387109 h 5387109"/>
              <a:gd name="connsiteX1" fmla="*/ 211608 w 1472371"/>
              <a:gd name="connsiteY1" fmla="*/ 3790325 h 5387109"/>
              <a:gd name="connsiteX2" fmla="*/ 303615 w 1472371"/>
              <a:gd name="connsiteY2" fmla="*/ 3296441 h 5387109"/>
              <a:gd name="connsiteX3" fmla="*/ 669016 w 1472371"/>
              <a:gd name="connsiteY3" fmla="*/ 1975334 h 5387109"/>
              <a:gd name="connsiteX4" fmla="*/ 522256 w 1472371"/>
              <a:gd name="connsiteY4" fmla="*/ 787400 h 5387109"/>
              <a:gd name="connsiteX5" fmla="*/ 706214 w 1472371"/>
              <a:gd name="connsiteY5" fmla="*/ 385545 h 5387109"/>
              <a:gd name="connsiteX6" fmla="*/ 349209 w 1472371"/>
              <a:gd name="connsiteY6" fmla="*/ 66964 h 5387109"/>
              <a:gd name="connsiteX0" fmla="*/ 1309390 w 1309390"/>
              <a:gd name="connsiteY0" fmla="*/ 5387109 h 5387109"/>
              <a:gd name="connsiteX1" fmla="*/ 48627 w 1309390"/>
              <a:gd name="connsiteY1" fmla="*/ 3790325 h 5387109"/>
              <a:gd name="connsiteX2" fmla="*/ 140634 w 1309390"/>
              <a:gd name="connsiteY2" fmla="*/ 3296441 h 5387109"/>
              <a:gd name="connsiteX3" fmla="*/ 506035 w 1309390"/>
              <a:gd name="connsiteY3" fmla="*/ 1975334 h 5387109"/>
              <a:gd name="connsiteX4" fmla="*/ 359275 w 1309390"/>
              <a:gd name="connsiteY4" fmla="*/ 787400 h 5387109"/>
              <a:gd name="connsiteX5" fmla="*/ 543233 w 1309390"/>
              <a:gd name="connsiteY5" fmla="*/ 385545 h 5387109"/>
              <a:gd name="connsiteX6" fmla="*/ 186228 w 1309390"/>
              <a:gd name="connsiteY6" fmla="*/ 66964 h 5387109"/>
              <a:gd name="connsiteX0" fmla="*/ 1309390 w 1309390"/>
              <a:gd name="connsiteY0" fmla="*/ 5387109 h 5387109"/>
              <a:gd name="connsiteX1" fmla="*/ 48627 w 1309390"/>
              <a:gd name="connsiteY1" fmla="*/ 3790325 h 5387109"/>
              <a:gd name="connsiteX2" fmla="*/ 140634 w 1309390"/>
              <a:gd name="connsiteY2" fmla="*/ 3296441 h 5387109"/>
              <a:gd name="connsiteX3" fmla="*/ 506035 w 1309390"/>
              <a:gd name="connsiteY3" fmla="*/ 1975334 h 5387109"/>
              <a:gd name="connsiteX4" fmla="*/ 359275 w 1309390"/>
              <a:gd name="connsiteY4" fmla="*/ 787400 h 5387109"/>
              <a:gd name="connsiteX5" fmla="*/ 543233 w 1309390"/>
              <a:gd name="connsiteY5" fmla="*/ 385545 h 5387109"/>
              <a:gd name="connsiteX6" fmla="*/ 186228 w 1309390"/>
              <a:gd name="connsiteY6" fmla="*/ 66964 h 538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390" h="5387109">
                <a:moveTo>
                  <a:pt x="1309390" y="5387109"/>
                </a:moveTo>
                <a:cubicBezTo>
                  <a:pt x="654763" y="4799445"/>
                  <a:pt x="182519" y="4358954"/>
                  <a:pt x="48627" y="3790325"/>
                </a:cubicBezTo>
                <a:cubicBezTo>
                  <a:pt x="0" y="3486898"/>
                  <a:pt x="64399" y="3484664"/>
                  <a:pt x="140634" y="3296441"/>
                </a:cubicBezTo>
                <a:cubicBezTo>
                  <a:pt x="216869" y="2993943"/>
                  <a:pt x="469595" y="2393508"/>
                  <a:pt x="506035" y="1975334"/>
                </a:cubicBezTo>
                <a:cubicBezTo>
                  <a:pt x="542475" y="1557161"/>
                  <a:pt x="353075" y="1052365"/>
                  <a:pt x="359275" y="787400"/>
                </a:cubicBezTo>
                <a:cubicBezTo>
                  <a:pt x="365475" y="522435"/>
                  <a:pt x="572074" y="505618"/>
                  <a:pt x="543233" y="385545"/>
                </a:cubicBezTo>
                <a:cubicBezTo>
                  <a:pt x="514392" y="265472"/>
                  <a:pt x="209319" y="0"/>
                  <a:pt x="186228" y="66964"/>
                </a:cubicBezTo>
              </a:path>
            </a:pathLst>
          </a:custGeom>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en-GB" sz="1800" b="0"/>
          </a:p>
        </p:txBody>
      </p:sp>
      <p:cxnSp>
        <p:nvCxnSpPr>
          <p:cNvPr id="16" name="Straight Connector 15"/>
          <p:cNvCxnSpPr>
            <a:stCxn id="20" idx="0"/>
          </p:cNvCxnSpPr>
          <p:nvPr/>
        </p:nvCxnSpPr>
        <p:spPr>
          <a:xfrm flipH="1" flipV="1">
            <a:off x="4202113" y="4518025"/>
            <a:ext cx="1790700" cy="182086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2356644" y="2585244"/>
            <a:ext cx="3800475" cy="87313"/>
          </a:xfrm>
          <a:prstGeom prst="line">
            <a:avLst/>
          </a:prstGeom>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4159250" y="4473575"/>
            <a:ext cx="114300" cy="114300"/>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schemeClr val="bg1">
                  <a:lumMod val="95000"/>
                </a:schemeClr>
              </a:solidFill>
            </a:endParaRPr>
          </a:p>
        </p:txBody>
      </p:sp>
      <p:sp>
        <p:nvSpPr>
          <p:cNvPr id="5" name="Oval 4"/>
          <p:cNvSpPr/>
          <p:nvPr/>
        </p:nvSpPr>
        <p:spPr>
          <a:xfrm>
            <a:off x="5929313" y="6203950"/>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6" name="Oval 5"/>
          <p:cNvSpPr/>
          <p:nvPr/>
        </p:nvSpPr>
        <p:spPr>
          <a:xfrm>
            <a:off x="4084638" y="500063"/>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grpSp>
        <p:nvGrpSpPr>
          <p:cNvPr id="49164" name="Group 11"/>
          <p:cNvGrpSpPr>
            <a:grpSpLocks/>
          </p:cNvGrpSpPr>
          <p:nvPr/>
        </p:nvGrpSpPr>
        <p:grpSpPr bwMode="auto">
          <a:xfrm>
            <a:off x="608013" y="4013200"/>
            <a:ext cx="3043237" cy="2016125"/>
            <a:chOff x="231775" y="642918"/>
            <a:chExt cx="8797925" cy="6211907"/>
          </a:xfrm>
        </p:grpSpPr>
        <p:sp>
          <p:nvSpPr>
            <p:cNvPr id="49165"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cxnSp>
          <p:nvCxnSpPr>
            <p:cNvPr id="14" name="Straight Arrow Connector 13"/>
            <p:cNvCxnSpPr/>
            <p:nvPr/>
          </p:nvCxnSpPr>
          <p:spPr bwMode="auto">
            <a:xfrm flipV="1">
              <a:off x="1498456" y="3352679"/>
              <a:ext cx="6741863" cy="19565"/>
            </a:xfrm>
            <a:prstGeom prst="straightConnector1">
              <a:avLst/>
            </a:prstGeom>
            <a:ln w="12700">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bwMode="auto">
            <a:xfrm>
              <a:off x="1924032" y="642918"/>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17" name="Rectangle 16"/>
            <p:cNvSpPr/>
            <p:nvPr/>
          </p:nvSpPr>
          <p:spPr bwMode="auto">
            <a:xfrm>
              <a:off x="1928794" y="3786190"/>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pic>
          <p:nvPicPr>
            <p:cNvPr id="18" name="Picture 4" descr="G:\Documents\Pictures\64x64\apps\personal.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572001" y="2214554"/>
              <a:ext cx="609601" cy="609601"/>
            </a:xfrm>
            <a:prstGeom prst="rect">
              <a:avLst/>
            </a:prstGeom>
            <a:noFill/>
          </p:spPr>
        </p:pic>
        <p:pic>
          <p:nvPicPr>
            <p:cNvPr id="21" name="Picture 4" descr="G:\Documents\Pictures\64x64\apps\personal.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19325" y="2143115"/>
              <a:ext cx="609601" cy="609601"/>
            </a:xfrm>
            <a:prstGeom prst="rect">
              <a:avLst/>
            </a:prstGeom>
            <a:noFill/>
          </p:spPr>
        </p:pic>
        <p:pic>
          <p:nvPicPr>
            <p:cNvPr id="23" name="Picture 4" descr="G:\Documents\Pictures\64x64\apps\personal.pn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571998" y="785795"/>
              <a:ext cx="609601" cy="609601"/>
            </a:xfrm>
            <a:prstGeom prst="rect">
              <a:avLst/>
            </a:prstGeom>
            <a:noFill/>
          </p:spPr>
        </p:pic>
        <p:pic>
          <p:nvPicPr>
            <p:cNvPr id="24" name="Picture 2" descr="G:\Documents\Pictures\64x64\apps\kdmconfig.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286116" y="1195373"/>
              <a:ext cx="609601" cy="609598"/>
            </a:xfrm>
            <a:prstGeom prst="rect">
              <a:avLst/>
            </a:prstGeom>
            <a:noFill/>
          </p:spPr>
        </p:pic>
        <p:pic>
          <p:nvPicPr>
            <p:cNvPr id="25" name="Picture 2" descr="G:\Documents\Pictures\64x64\apps\kdmconfig.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877066" y="2243128"/>
              <a:ext cx="609601" cy="609598"/>
            </a:xfrm>
            <a:prstGeom prst="rect">
              <a:avLst/>
            </a:prstGeom>
            <a:noFill/>
          </p:spPr>
        </p:pic>
        <p:pic>
          <p:nvPicPr>
            <p:cNvPr id="49178" name="Picture 7"/>
            <p:cNvPicPr>
              <a:picLocks noChangeAspect="1" noChangeArrowheads="1"/>
            </p:cNvPicPr>
            <p:nvPr/>
          </p:nvPicPr>
          <p:blipFill>
            <a:blip r:embed="rId5"/>
            <a:srcRect/>
            <a:stretch>
              <a:fillRect/>
            </a:stretch>
          </p:blipFill>
          <p:spPr bwMode="auto">
            <a:xfrm>
              <a:off x="4449101" y="4050384"/>
              <a:ext cx="663743" cy="697266"/>
            </a:xfrm>
            <a:prstGeom prst="rect">
              <a:avLst/>
            </a:prstGeom>
            <a:noFill/>
            <a:ln w="9525" algn="ctr">
              <a:noFill/>
              <a:miter lim="800000"/>
              <a:headEnd/>
              <a:tailEnd/>
            </a:ln>
          </p:spPr>
        </p:pic>
        <p:pic>
          <p:nvPicPr>
            <p:cNvPr id="49179" name="Picture 6"/>
            <p:cNvPicPr>
              <a:picLocks noChangeAspect="1" noChangeArrowheads="1"/>
            </p:cNvPicPr>
            <p:nvPr/>
          </p:nvPicPr>
          <p:blipFill>
            <a:blip r:embed="rId6"/>
            <a:srcRect/>
            <a:stretch>
              <a:fillRect/>
            </a:stretch>
          </p:blipFill>
          <p:spPr bwMode="auto">
            <a:xfrm>
              <a:off x="5076826" y="5181601"/>
              <a:ext cx="704850" cy="704851"/>
            </a:xfrm>
            <a:prstGeom prst="rect">
              <a:avLst/>
            </a:prstGeom>
            <a:noFill/>
            <a:ln w="9525" algn="ctr">
              <a:noFill/>
              <a:miter lim="800000"/>
              <a:headEnd/>
              <a:tailEnd/>
            </a:ln>
          </p:spPr>
        </p:pic>
        <p:pic>
          <p:nvPicPr>
            <p:cNvPr id="28"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934084" y="1204898"/>
              <a:ext cx="609601" cy="609601"/>
            </a:xfrm>
            <a:prstGeom prst="rect">
              <a:avLst/>
            </a:prstGeom>
            <a:noFill/>
          </p:spPr>
        </p:pic>
        <p:pic>
          <p:nvPicPr>
            <p:cNvPr id="49181" name="Picture 43" descr="G:\Documents\Pictures\64x64\apps\easymoblog.png"/>
            <p:cNvPicPr>
              <a:picLocks noChangeAspect="1" noChangeArrowheads="1"/>
            </p:cNvPicPr>
            <p:nvPr/>
          </p:nvPicPr>
          <p:blipFill>
            <a:blip r:embed="rId7"/>
            <a:srcRect/>
            <a:stretch>
              <a:fillRect/>
            </a:stretch>
          </p:blipFill>
          <p:spPr bwMode="auto">
            <a:xfrm>
              <a:off x="2114550" y="4095751"/>
              <a:ext cx="609601" cy="609601"/>
            </a:xfrm>
            <a:prstGeom prst="rect">
              <a:avLst/>
            </a:prstGeom>
            <a:noFill/>
            <a:ln w="9525">
              <a:noFill/>
              <a:miter lim="800000"/>
              <a:headEnd/>
              <a:tailEnd/>
            </a:ln>
          </p:spPr>
        </p:pic>
        <p:grpSp>
          <p:nvGrpSpPr>
            <p:cNvPr id="49182" name="Group 70"/>
            <p:cNvGrpSpPr>
              <a:grpSpLocks/>
            </p:cNvGrpSpPr>
            <p:nvPr/>
          </p:nvGrpSpPr>
          <p:grpSpPr bwMode="auto">
            <a:xfrm>
              <a:off x="6267450" y="5143500"/>
              <a:ext cx="971550" cy="676275"/>
              <a:chOff x="2143125" y="5457825"/>
              <a:chExt cx="971550" cy="676275"/>
            </a:xfrm>
          </p:grpSpPr>
          <p:pic>
            <p:nvPicPr>
              <p:cNvPr id="49218" name="Picture 46" descr="G:\Documents\Pictures\64x64\filesystems\services.png"/>
              <p:cNvPicPr>
                <a:picLocks noChangeAspect="1" noChangeArrowheads="1"/>
              </p:cNvPicPr>
              <p:nvPr/>
            </p:nvPicPr>
            <p:blipFill>
              <a:blip r:embed="rId8"/>
              <a:srcRect/>
              <a:stretch>
                <a:fillRect/>
              </a:stretch>
            </p:blipFill>
            <p:spPr bwMode="auto">
              <a:xfrm>
                <a:off x="2143125" y="5524500"/>
                <a:ext cx="609600" cy="609600"/>
              </a:xfrm>
              <a:prstGeom prst="rect">
                <a:avLst/>
              </a:prstGeom>
              <a:noFill/>
              <a:ln w="9525">
                <a:noFill/>
                <a:miter lim="800000"/>
                <a:headEnd/>
                <a:tailEnd/>
              </a:ln>
            </p:spPr>
          </p:pic>
          <p:pic>
            <p:nvPicPr>
              <p:cNvPr id="49219" name="Picture 46" descr="G:\Documents\Pictures\64x64\filesystems\services.png"/>
              <p:cNvPicPr>
                <a:picLocks noChangeAspect="1" noChangeArrowheads="1"/>
              </p:cNvPicPr>
              <p:nvPr/>
            </p:nvPicPr>
            <p:blipFill>
              <a:blip r:embed="rId8"/>
              <a:srcRect/>
              <a:stretch>
                <a:fillRect/>
              </a:stretch>
            </p:blipFill>
            <p:spPr bwMode="auto">
              <a:xfrm>
                <a:off x="2324100" y="5486400"/>
                <a:ext cx="609600" cy="609600"/>
              </a:xfrm>
              <a:prstGeom prst="rect">
                <a:avLst/>
              </a:prstGeom>
              <a:noFill/>
              <a:ln w="9525">
                <a:noFill/>
                <a:miter lim="800000"/>
                <a:headEnd/>
                <a:tailEnd/>
              </a:ln>
            </p:spPr>
          </p:pic>
          <p:pic>
            <p:nvPicPr>
              <p:cNvPr id="49220" name="Picture 46" descr="G:\Documents\Pictures\64x64\filesystems\services.png"/>
              <p:cNvPicPr>
                <a:picLocks noChangeAspect="1" noChangeArrowheads="1"/>
              </p:cNvPicPr>
              <p:nvPr/>
            </p:nvPicPr>
            <p:blipFill>
              <a:blip r:embed="rId8"/>
              <a:srcRect/>
              <a:stretch>
                <a:fillRect/>
              </a:stretch>
            </p:blipFill>
            <p:spPr bwMode="auto">
              <a:xfrm>
                <a:off x="2505075" y="5457825"/>
                <a:ext cx="609600" cy="609600"/>
              </a:xfrm>
              <a:prstGeom prst="rect">
                <a:avLst/>
              </a:prstGeom>
              <a:noFill/>
              <a:ln w="9525">
                <a:noFill/>
                <a:miter lim="800000"/>
                <a:headEnd/>
                <a:tailEnd/>
              </a:ln>
            </p:spPr>
          </p:pic>
        </p:grpSp>
        <p:pic>
          <p:nvPicPr>
            <p:cNvPr id="49183" name="Picture 47" descr="G:\Documents\Pictures\64x64\filesystems\Globe.png"/>
            <p:cNvPicPr>
              <a:picLocks noChangeAspect="1" noChangeArrowheads="1"/>
            </p:cNvPicPr>
            <p:nvPr/>
          </p:nvPicPr>
          <p:blipFill>
            <a:blip r:embed="rId9"/>
            <a:srcRect/>
            <a:stretch>
              <a:fillRect/>
            </a:stretch>
          </p:blipFill>
          <p:spPr bwMode="auto">
            <a:xfrm>
              <a:off x="7115176" y="4133850"/>
              <a:ext cx="609601" cy="609601"/>
            </a:xfrm>
            <a:prstGeom prst="rect">
              <a:avLst/>
            </a:prstGeom>
            <a:noFill/>
            <a:ln w="9525">
              <a:noFill/>
              <a:miter lim="800000"/>
              <a:headEnd/>
              <a:tailEnd/>
            </a:ln>
          </p:spPr>
        </p:pic>
        <p:pic>
          <p:nvPicPr>
            <p:cNvPr id="49184" name="Picture 45" descr="G:\Documents\Pictures\64x64\apps\proxy.png"/>
            <p:cNvPicPr>
              <a:picLocks noChangeAspect="1" noChangeArrowheads="1"/>
            </p:cNvPicPr>
            <p:nvPr/>
          </p:nvPicPr>
          <p:blipFill>
            <a:blip r:embed="rId10"/>
            <a:srcRect/>
            <a:stretch>
              <a:fillRect/>
            </a:stretch>
          </p:blipFill>
          <p:spPr bwMode="auto">
            <a:xfrm>
              <a:off x="5857873" y="4133850"/>
              <a:ext cx="609601" cy="609601"/>
            </a:xfrm>
            <a:prstGeom prst="rect">
              <a:avLst/>
            </a:prstGeom>
            <a:solidFill>
              <a:schemeClr val="bg1"/>
            </a:solidFill>
            <a:ln w="9525">
              <a:noFill/>
              <a:miter lim="800000"/>
              <a:headEnd/>
              <a:tailEnd/>
            </a:ln>
          </p:spPr>
        </p:pic>
        <p:pic>
          <p:nvPicPr>
            <p:cNvPr id="49185" name="Picture 48" descr="G:\Documents\Pictures\64x64\filesystems\folder_documents.png"/>
            <p:cNvPicPr>
              <a:picLocks noChangeAspect="1" noChangeArrowheads="1"/>
            </p:cNvPicPr>
            <p:nvPr/>
          </p:nvPicPr>
          <p:blipFill>
            <a:blip r:embed="rId11"/>
            <a:srcRect/>
            <a:stretch>
              <a:fillRect/>
            </a:stretch>
          </p:blipFill>
          <p:spPr bwMode="auto">
            <a:xfrm>
              <a:off x="3219450" y="4095751"/>
              <a:ext cx="609601" cy="609601"/>
            </a:xfrm>
            <a:prstGeom prst="rect">
              <a:avLst/>
            </a:prstGeom>
            <a:solidFill>
              <a:schemeClr val="bg1"/>
            </a:solidFill>
            <a:ln w="9525">
              <a:noFill/>
              <a:miter lim="800000"/>
              <a:headEnd/>
              <a:tailEnd/>
            </a:ln>
          </p:spPr>
        </p:pic>
        <p:pic>
          <p:nvPicPr>
            <p:cNvPr id="49186" name="Picture 11"/>
            <p:cNvPicPr>
              <a:picLocks noChangeAspect="1" noChangeArrowheads="1"/>
            </p:cNvPicPr>
            <p:nvPr/>
          </p:nvPicPr>
          <p:blipFill>
            <a:blip r:embed="rId12"/>
            <a:srcRect/>
            <a:stretch>
              <a:fillRect/>
            </a:stretch>
          </p:blipFill>
          <p:spPr bwMode="auto">
            <a:xfrm>
              <a:off x="2728913" y="5243514"/>
              <a:ext cx="661986" cy="657226"/>
            </a:xfrm>
            <a:prstGeom prst="rect">
              <a:avLst/>
            </a:prstGeom>
            <a:noFill/>
            <a:ln w="9525" algn="ctr">
              <a:noFill/>
              <a:miter lim="800000"/>
              <a:headEnd/>
              <a:tailEnd/>
            </a:ln>
          </p:spPr>
        </p:pic>
        <p:grpSp>
          <p:nvGrpSpPr>
            <p:cNvPr id="49187" name="Group 109"/>
            <p:cNvGrpSpPr>
              <a:grpSpLocks/>
            </p:cNvGrpSpPr>
            <p:nvPr/>
          </p:nvGrpSpPr>
          <p:grpSpPr bwMode="auto">
            <a:xfrm>
              <a:off x="2609850" y="2962275"/>
              <a:ext cx="4552951" cy="2295525"/>
              <a:chOff x="2609850" y="2962275"/>
              <a:chExt cx="4552951" cy="2295525"/>
            </a:xfrm>
          </p:grpSpPr>
          <p:cxnSp>
            <p:nvCxnSpPr>
              <p:cNvPr id="49209" name="Straight Arrow Connector 56"/>
              <p:cNvCxnSpPr>
                <a:cxnSpLocks noChangeShapeType="1"/>
              </p:cNvCxnSpPr>
              <p:nvPr/>
            </p:nvCxnSpPr>
            <p:spPr bwMode="auto">
              <a:xfrm rot="5400000" flipH="1" flipV="1">
                <a:off x="4322933" y="3525091"/>
                <a:ext cx="983333" cy="67252"/>
              </a:xfrm>
              <a:prstGeom prst="straightConnector1">
                <a:avLst/>
              </a:prstGeom>
              <a:noFill/>
              <a:ln w="6350" algn="ctr">
                <a:solidFill>
                  <a:srgbClr val="92D050"/>
                </a:solidFill>
                <a:round/>
                <a:headEnd/>
                <a:tailEnd type="arrow" w="med" len="med"/>
              </a:ln>
            </p:spPr>
          </p:cxnSp>
          <p:cxnSp>
            <p:nvCxnSpPr>
              <p:cNvPr id="49210" name="Straight Arrow Connector 57"/>
              <p:cNvCxnSpPr>
                <a:cxnSpLocks noChangeShapeType="1"/>
              </p:cNvCxnSpPr>
              <p:nvPr/>
            </p:nvCxnSpPr>
            <p:spPr bwMode="auto">
              <a:xfrm rot="5400000" flipH="1" flipV="1">
                <a:off x="3729037" y="3062288"/>
                <a:ext cx="981076" cy="914400"/>
              </a:xfrm>
              <a:prstGeom prst="straightConnector1">
                <a:avLst/>
              </a:prstGeom>
              <a:noFill/>
              <a:ln w="6350" algn="ctr">
                <a:solidFill>
                  <a:srgbClr val="92D050"/>
                </a:solidFill>
                <a:round/>
                <a:headEnd/>
                <a:tailEnd type="arrow" w="med" len="med"/>
              </a:ln>
            </p:spPr>
          </p:cxnSp>
          <p:cxnSp>
            <p:nvCxnSpPr>
              <p:cNvPr id="49211" name="Straight Arrow Connector 58"/>
              <p:cNvCxnSpPr>
                <a:cxnSpLocks noChangeShapeType="1"/>
              </p:cNvCxnSpPr>
              <p:nvPr/>
            </p:nvCxnSpPr>
            <p:spPr bwMode="auto">
              <a:xfrm flipV="1">
                <a:off x="2609850" y="2962275"/>
                <a:ext cx="2019300" cy="1057275"/>
              </a:xfrm>
              <a:prstGeom prst="straightConnector1">
                <a:avLst/>
              </a:prstGeom>
              <a:noFill/>
              <a:ln w="6350" algn="ctr">
                <a:solidFill>
                  <a:srgbClr val="92D050"/>
                </a:solidFill>
                <a:round/>
                <a:headEnd/>
                <a:tailEnd type="arrow" w="med" len="med"/>
              </a:ln>
            </p:spPr>
          </p:cxnSp>
          <p:cxnSp>
            <p:nvCxnSpPr>
              <p:cNvPr id="49212" name="Straight Arrow Connector 59"/>
              <p:cNvCxnSpPr>
                <a:cxnSpLocks noChangeShapeType="1"/>
              </p:cNvCxnSpPr>
              <p:nvPr/>
            </p:nvCxnSpPr>
            <p:spPr bwMode="auto">
              <a:xfrm rot="10800000">
                <a:off x="5010151" y="3019425"/>
                <a:ext cx="1133475" cy="1066800"/>
              </a:xfrm>
              <a:prstGeom prst="straightConnector1">
                <a:avLst/>
              </a:prstGeom>
              <a:noFill/>
              <a:ln w="6350" algn="ctr">
                <a:solidFill>
                  <a:srgbClr val="92D050"/>
                </a:solidFill>
                <a:round/>
                <a:headEnd/>
                <a:tailEnd type="arrow" w="med" len="med"/>
              </a:ln>
            </p:spPr>
          </p:cxnSp>
          <p:cxnSp>
            <p:nvCxnSpPr>
              <p:cNvPr id="49213" name="Straight Arrow Connector 60"/>
              <p:cNvCxnSpPr>
                <a:cxnSpLocks noChangeShapeType="1"/>
              </p:cNvCxnSpPr>
              <p:nvPr/>
            </p:nvCxnSpPr>
            <p:spPr bwMode="auto">
              <a:xfrm rot="10800000">
                <a:off x="5133976" y="3000376"/>
                <a:ext cx="2028825" cy="1057275"/>
              </a:xfrm>
              <a:prstGeom prst="straightConnector1">
                <a:avLst/>
              </a:prstGeom>
              <a:noFill/>
              <a:ln w="6350" algn="ctr">
                <a:solidFill>
                  <a:srgbClr val="92D050"/>
                </a:solidFill>
                <a:round/>
                <a:headEnd/>
                <a:tailEnd type="arrow" w="med" len="med"/>
              </a:ln>
            </p:spPr>
          </p:cxnSp>
          <p:cxnSp>
            <p:nvCxnSpPr>
              <p:cNvPr id="49214" name="Straight Arrow Connector 61"/>
              <p:cNvCxnSpPr>
                <a:cxnSpLocks noChangeShapeType="1"/>
              </p:cNvCxnSpPr>
              <p:nvPr/>
            </p:nvCxnSpPr>
            <p:spPr bwMode="auto">
              <a:xfrm rot="16200000" flipV="1">
                <a:off x="4538663" y="3452813"/>
                <a:ext cx="2200275" cy="1409700"/>
              </a:xfrm>
              <a:prstGeom prst="straightConnector1">
                <a:avLst/>
              </a:prstGeom>
              <a:noFill/>
              <a:ln w="6350" algn="ctr">
                <a:solidFill>
                  <a:srgbClr val="92D050"/>
                </a:solidFill>
                <a:round/>
                <a:headEnd/>
                <a:tailEnd type="arrow" w="med" len="med"/>
              </a:ln>
            </p:spPr>
          </p:cxnSp>
          <p:cxnSp>
            <p:nvCxnSpPr>
              <p:cNvPr id="49215" name="Straight Arrow Connector 62"/>
              <p:cNvCxnSpPr>
                <a:cxnSpLocks noChangeShapeType="1"/>
              </p:cNvCxnSpPr>
              <p:nvPr/>
            </p:nvCxnSpPr>
            <p:spPr bwMode="auto">
              <a:xfrm rot="16200000" flipV="1">
                <a:off x="4148138" y="3795713"/>
                <a:ext cx="2066925" cy="590550"/>
              </a:xfrm>
              <a:prstGeom prst="straightConnector1">
                <a:avLst/>
              </a:prstGeom>
              <a:noFill/>
              <a:ln w="6350" algn="ctr">
                <a:solidFill>
                  <a:srgbClr val="92D050"/>
                </a:solidFill>
                <a:round/>
                <a:headEnd/>
                <a:tailEnd type="arrow" w="med" len="med"/>
              </a:ln>
            </p:spPr>
          </p:cxnSp>
          <p:cxnSp>
            <p:nvCxnSpPr>
              <p:cNvPr id="49216" name="Straight Arrow Connector 63"/>
              <p:cNvCxnSpPr>
                <a:cxnSpLocks noChangeShapeType="1"/>
              </p:cNvCxnSpPr>
              <p:nvPr/>
            </p:nvCxnSpPr>
            <p:spPr bwMode="auto">
              <a:xfrm rot="5400000" flipH="1" flipV="1">
                <a:off x="3414712" y="3748088"/>
                <a:ext cx="2057400" cy="676275"/>
              </a:xfrm>
              <a:prstGeom prst="straightConnector1">
                <a:avLst/>
              </a:prstGeom>
              <a:noFill/>
              <a:ln w="6350" algn="ctr">
                <a:solidFill>
                  <a:srgbClr val="92D050"/>
                </a:solidFill>
                <a:round/>
                <a:headEnd/>
                <a:tailEnd type="arrow" w="med" len="med"/>
              </a:ln>
            </p:spPr>
          </p:cxnSp>
          <p:cxnSp>
            <p:nvCxnSpPr>
              <p:cNvPr id="49217" name="Straight Arrow Connector 64"/>
              <p:cNvCxnSpPr>
                <a:cxnSpLocks noChangeShapeType="1"/>
              </p:cNvCxnSpPr>
              <p:nvPr/>
            </p:nvCxnSpPr>
            <p:spPr bwMode="auto">
              <a:xfrm rot="5400000" flipH="1" flipV="1">
                <a:off x="2914650" y="3390900"/>
                <a:ext cx="2133600" cy="1485900"/>
              </a:xfrm>
              <a:prstGeom prst="straightConnector1">
                <a:avLst/>
              </a:prstGeom>
              <a:noFill/>
              <a:ln w="6350" algn="ctr">
                <a:solidFill>
                  <a:srgbClr val="92D050"/>
                </a:solidFill>
                <a:round/>
                <a:headEnd/>
                <a:tailEnd type="arrow" w="med" len="med"/>
              </a:ln>
            </p:spPr>
          </p:cxnSp>
        </p:grpSp>
        <p:grpSp>
          <p:nvGrpSpPr>
            <p:cNvPr id="49188" name="Group 114"/>
            <p:cNvGrpSpPr>
              <a:grpSpLocks/>
            </p:cNvGrpSpPr>
            <p:nvPr/>
          </p:nvGrpSpPr>
          <p:grpSpPr bwMode="auto">
            <a:xfrm>
              <a:off x="3071802" y="1475092"/>
              <a:ext cx="3714776" cy="1241116"/>
              <a:chOff x="3071802" y="1475092"/>
              <a:chExt cx="3714776" cy="1241116"/>
            </a:xfrm>
          </p:grpSpPr>
          <p:cxnSp>
            <p:nvCxnSpPr>
              <p:cNvPr id="49204" name="Straight Arrow Connector 51"/>
              <p:cNvCxnSpPr>
                <a:cxnSpLocks noChangeShapeType="1"/>
              </p:cNvCxnSpPr>
              <p:nvPr/>
            </p:nvCxnSpPr>
            <p:spPr bwMode="auto">
              <a:xfrm rot="10800000">
                <a:off x="3889850" y="1805589"/>
                <a:ext cx="682150" cy="713767"/>
              </a:xfrm>
              <a:prstGeom prst="straightConnector1">
                <a:avLst/>
              </a:prstGeom>
              <a:noFill/>
              <a:ln w="6350" algn="ctr">
                <a:solidFill>
                  <a:srgbClr val="FF9900"/>
                </a:solidFill>
                <a:round/>
                <a:headEnd type="arrow" w="med" len="med"/>
                <a:tailEnd type="arrow" w="med" len="med"/>
              </a:ln>
            </p:spPr>
          </p:cxnSp>
          <p:cxnSp>
            <p:nvCxnSpPr>
              <p:cNvPr id="49205" name="Straight Arrow Connector 52"/>
              <p:cNvCxnSpPr>
                <a:cxnSpLocks noChangeShapeType="1"/>
              </p:cNvCxnSpPr>
              <p:nvPr/>
            </p:nvCxnSpPr>
            <p:spPr bwMode="auto">
              <a:xfrm rot="10800000">
                <a:off x="3071802" y="2714620"/>
                <a:ext cx="1428760" cy="1588"/>
              </a:xfrm>
              <a:prstGeom prst="straightConnector1">
                <a:avLst/>
              </a:prstGeom>
              <a:noFill/>
              <a:ln w="6350" algn="ctr">
                <a:solidFill>
                  <a:srgbClr val="FF9900"/>
                </a:solidFill>
                <a:round/>
                <a:headEnd type="arrow" w="med" len="med"/>
                <a:tailEnd type="arrow" w="med" len="med"/>
              </a:ln>
            </p:spPr>
          </p:cxnSp>
          <p:cxnSp>
            <p:nvCxnSpPr>
              <p:cNvPr id="49206" name="Straight Arrow Connector 53"/>
              <p:cNvCxnSpPr>
                <a:cxnSpLocks noChangeShapeType="1"/>
              </p:cNvCxnSpPr>
              <p:nvPr/>
            </p:nvCxnSpPr>
            <p:spPr bwMode="auto">
              <a:xfrm rot="16200000" flipV="1">
                <a:off x="4573604" y="1768475"/>
                <a:ext cx="606111" cy="19346"/>
              </a:xfrm>
              <a:prstGeom prst="straightConnector1">
                <a:avLst/>
              </a:prstGeom>
              <a:noFill/>
              <a:ln w="6350" algn="ctr">
                <a:solidFill>
                  <a:srgbClr val="FF9900"/>
                </a:solidFill>
                <a:round/>
                <a:headEnd type="arrow" w="med" len="med"/>
                <a:tailEnd type="arrow" w="med" len="med"/>
              </a:ln>
            </p:spPr>
          </p:cxnSp>
          <p:cxnSp>
            <p:nvCxnSpPr>
              <p:cNvPr id="49207" name="Straight Arrow Connector 54"/>
              <p:cNvCxnSpPr>
                <a:cxnSpLocks noChangeShapeType="1"/>
              </p:cNvCxnSpPr>
              <p:nvPr/>
            </p:nvCxnSpPr>
            <p:spPr bwMode="auto">
              <a:xfrm flipV="1">
                <a:off x="5181600" y="1805589"/>
                <a:ext cx="763112" cy="713767"/>
              </a:xfrm>
              <a:prstGeom prst="straightConnector1">
                <a:avLst/>
              </a:prstGeom>
              <a:noFill/>
              <a:ln w="6350" algn="ctr">
                <a:solidFill>
                  <a:srgbClr val="FF9900"/>
                </a:solidFill>
                <a:round/>
                <a:headEnd type="arrow" w="med" len="med"/>
                <a:tailEnd type="arrow" w="med" len="med"/>
              </a:ln>
            </p:spPr>
          </p:cxnSp>
          <p:cxnSp>
            <p:nvCxnSpPr>
              <p:cNvPr id="49208" name="Straight Arrow Connector 55"/>
              <p:cNvCxnSpPr>
                <a:cxnSpLocks noChangeShapeType="1"/>
              </p:cNvCxnSpPr>
              <p:nvPr/>
            </p:nvCxnSpPr>
            <p:spPr bwMode="auto">
              <a:xfrm>
                <a:off x="5214942" y="2714620"/>
                <a:ext cx="1571636" cy="1588"/>
              </a:xfrm>
              <a:prstGeom prst="straightConnector1">
                <a:avLst/>
              </a:prstGeom>
              <a:noFill/>
              <a:ln w="6350" algn="ctr">
                <a:solidFill>
                  <a:srgbClr val="FF9900"/>
                </a:solidFill>
                <a:round/>
                <a:headEnd type="arrow" w="med" len="med"/>
                <a:tailEnd type="arrow" w="med" len="med"/>
              </a:ln>
            </p:spPr>
          </p:cxnSp>
        </p:grpSp>
        <p:pic>
          <p:nvPicPr>
            <p:cNvPr id="49189" name="Picture 49" descr="G:\Documents\Pictures\64x64\apps\ksokoban.png"/>
            <p:cNvPicPr>
              <a:picLocks noChangeAspect="1" noChangeArrowheads="1"/>
            </p:cNvPicPr>
            <p:nvPr/>
          </p:nvPicPr>
          <p:blipFill>
            <a:blip r:embed="rId13"/>
            <a:srcRect/>
            <a:stretch>
              <a:fillRect/>
            </a:stretch>
          </p:blipFill>
          <p:spPr bwMode="auto">
            <a:xfrm>
              <a:off x="8277225" y="2990850"/>
              <a:ext cx="609600" cy="609600"/>
            </a:xfrm>
            <a:prstGeom prst="rect">
              <a:avLst/>
            </a:prstGeom>
            <a:noFill/>
            <a:ln w="9525">
              <a:noFill/>
              <a:miter lim="800000"/>
              <a:headEnd/>
              <a:tailEnd/>
            </a:ln>
          </p:spPr>
        </p:pic>
        <p:pic>
          <p:nvPicPr>
            <p:cNvPr id="49190" name="Picture 50" descr="G:\Documents\Pictures\64x64\apps\knotes.png"/>
            <p:cNvPicPr>
              <a:picLocks noChangeAspect="1" noChangeArrowheads="1"/>
            </p:cNvPicPr>
            <p:nvPr/>
          </p:nvPicPr>
          <p:blipFill>
            <a:blip r:embed="rId14"/>
            <a:srcRect/>
            <a:stretch>
              <a:fillRect/>
            </a:stretch>
          </p:blipFill>
          <p:spPr bwMode="auto">
            <a:xfrm>
              <a:off x="3886201" y="5295899"/>
              <a:ext cx="609601" cy="609601"/>
            </a:xfrm>
            <a:prstGeom prst="rect">
              <a:avLst/>
            </a:prstGeom>
            <a:noFill/>
            <a:ln w="9525">
              <a:noFill/>
              <a:miter lim="800000"/>
              <a:headEnd/>
              <a:tailEnd/>
            </a:ln>
          </p:spPr>
        </p:pic>
        <p:pic>
          <p:nvPicPr>
            <p:cNvPr id="39"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66752" y="3147996"/>
              <a:ext cx="609601" cy="609601"/>
            </a:xfrm>
            <a:prstGeom prst="rect">
              <a:avLst/>
            </a:prstGeom>
            <a:noFill/>
          </p:spPr>
        </p:pic>
        <p:pic>
          <p:nvPicPr>
            <p:cNvPr id="40" name="Picture 49" descr="G:\Documents\Pictures\64x64\apps\ksokoban.png"/>
            <p:cNvPicPr>
              <a:picLocks noChangeAspect="1" noChangeArrowheads="1"/>
            </p:cNvPicPr>
            <p:nvPr/>
          </p:nvPicPr>
          <p:blipFill>
            <a:blip r:embed="rId13"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41" name="Picture 49" descr="G:\Documents\Pictures\64x64\apps\ksokoban.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grpSp>
          <p:nvGrpSpPr>
            <p:cNvPr id="49194" name="Group 102"/>
            <p:cNvGrpSpPr>
              <a:grpSpLocks/>
            </p:cNvGrpSpPr>
            <p:nvPr/>
          </p:nvGrpSpPr>
          <p:grpSpPr bwMode="auto">
            <a:xfrm>
              <a:off x="2419351" y="3070224"/>
              <a:ext cx="5000624" cy="2263775"/>
              <a:chOff x="2419351" y="3032124"/>
              <a:chExt cx="5000624" cy="2263775"/>
            </a:xfrm>
          </p:grpSpPr>
          <p:cxnSp>
            <p:nvCxnSpPr>
              <p:cNvPr id="49195" name="Elbow Connector 42"/>
              <p:cNvCxnSpPr>
                <a:cxnSpLocks noChangeShapeType="1"/>
              </p:cNvCxnSpPr>
              <p:nvPr/>
            </p:nvCxnSpPr>
            <p:spPr bwMode="auto">
              <a:xfrm rot="5400000">
                <a:off x="4405316" y="3519487"/>
                <a:ext cx="952497" cy="28579"/>
              </a:xfrm>
              <a:prstGeom prst="bentConnector3">
                <a:avLst>
                  <a:gd name="adj1" fmla="val 74000"/>
                </a:avLst>
              </a:prstGeom>
              <a:noFill/>
              <a:ln w="6350" algn="ctr">
                <a:solidFill>
                  <a:srgbClr val="FF9900"/>
                </a:solidFill>
                <a:round/>
                <a:headEnd/>
                <a:tailEnd type="arrow" w="med" len="med"/>
              </a:ln>
            </p:spPr>
          </p:cxnSp>
          <p:cxnSp>
            <p:nvCxnSpPr>
              <p:cNvPr id="49196" name="Elbow Connector 43"/>
              <p:cNvCxnSpPr>
                <a:cxnSpLocks noChangeShapeType="1"/>
              </p:cNvCxnSpPr>
              <p:nvPr/>
            </p:nvCxnSpPr>
            <p:spPr bwMode="auto">
              <a:xfrm rot="16200000" flipH="1">
                <a:off x="4978398" y="2949572"/>
                <a:ext cx="1101725" cy="1266829"/>
              </a:xfrm>
              <a:prstGeom prst="bentConnector3">
                <a:avLst>
                  <a:gd name="adj1" fmla="val 50000"/>
                </a:avLst>
              </a:prstGeom>
              <a:noFill/>
              <a:ln w="6350" algn="ctr">
                <a:solidFill>
                  <a:srgbClr val="FF9900"/>
                </a:solidFill>
                <a:round/>
                <a:headEnd/>
                <a:tailEnd type="arrow" w="med" len="med"/>
              </a:ln>
            </p:spPr>
          </p:cxnSp>
          <p:cxnSp>
            <p:nvCxnSpPr>
              <p:cNvPr id="49197" name="Elbow Connector 44"/>
              <p:cNvCxnSpPr>
                <a:cxnSpLocks noChangeShapeType="1"/>
              </p:cNvCxnSpPr>
              <p:nvPr/>
            </p:nvCxnSpPr>
            <p:spPr bwMode="auto">
              <a:xfrm rot="16200000" flipH="1">
                <a:off x="5607048" y="2320922"/>
                <a:ext cx="1101725" cy="2524129"/>
              </a:xfrm>
              <a:prstGeom prst="bentConnector3">
                <a:avLst>
                  <a:gd name="adj1" fmla="val 21472"/>
                </a:avLst>
              </a:prstGeom>
              <a:noFill/>
              <a:ln w="6350" algn="ctr">
                <a:solidFill>
                  <a:srgbClr val="FF9900"/>
                </a:solidFill>
                <a:round/>
                <a:headEnd/>
                <a:tailEnd type="arrow" w="med" len="med"/>
              </a:ln>
            </p:spPr>
          </p:cxnSp>
          <p:cxnSp>
            <p:nvCxnSpPr>
              <p:cNvPr id="49198" name="Elbow Connector 45"/>
              <p:cNvCxnSpPr>
                <a:cxnSpLocks noChangeShapeType="1"/>
              </p:cNvCxnSpPr>
              <p:nvPr/>
            </p:nvCxnSpPr>
            <p:spPr bwMode="auto">
              <a:xfrm rot="5400000">
                <a:off x="3678236" y="2878139"/>
                <a:ext cx="1063625" cy="1371596"/>
              </a:xfrm>
              <a:prstGeom prst="bentConnector3">
                <a:avLst>
                  <a:gd name="adj1" fmla="val 50000"/>
                </a:avLst>
              </a:prstGeom>
              <a:noFill/>
              <a:ln w="6350" algn="ctr">
                <a:solidFill>
                  <a:srgbClr val="FF9900"/>
                </a:solidFill>
                <a:round/>
                <a:headEnd/>
                <a:tailEnd type="arrow" w="med" len="med"/>
              </a:ln>
            </p:spPr>
          </p:cxnSp>
          <p:cxnSp>
            <p:nvCxnSpPr>
              <p:cNvPr id="49199" name="Elbow Connector 46"/>
              <p:cNvCxnSpPr>
                <a:cxnSpLocks noChangeShapeType="1"/>
              </p:cNvCxnSpPr>
              <p:nvPr/>
            </p:nvCxnSpPr>
            <p:spPr bwMode="auto">
              <a:xfrm rot="5400000">
                <a:off x="3411536" y="3811589"/>
                <a:ext cx="2263775" cy="704846"/>
              </a:xfrm>
              <a:prstGeom prst="bentConnector3">
                <a:avLst>
                  <a:gd name="adj1" fmla="val 32329"/>
                </a:avLst>
              </a:prstGeom>
              <a:noFill/>
              <a:ln w="6350" algn="ctr">
                <a:solidFill>
                  <a:srgbClr val="FF9900"/>
                </a:solidFill>
                <a:round/>
                <a:headEnd/>
                <a:tailEnd type="arrow" w="med" len="med"/>
              </a:ln>
            </p:spPr>
          </p:cxnSp>
          <p:cxnSp>
            <p:nvCxnSpPr>
              <p:cNvPr id="49200" name="Elbow Connector 47"/>
              <p:cNvCxnSpPr>
                <a:cxnSpLocks noChangeShapeType="1"/>
              </p:cNvCxnSpPr>
              <p:nvPr/>
            </p:nvCxnSpPr>
            <p:spPr bwMode="auto">
              <a:xfrm rot="16200000" flipH="1">
                <a:off x="4087811" y="3840160"/>
                <a:ext cx="2149475" cy="533404"/>
              </a:xfrm>
              <a:prstGeom prst="bentConnector3">
                <a:avLst>
                  <a:gd name="adj1" fmla="val 34046"/>
                </a:avLst>
              </a:prstGeom>
              <a:noFill/>
              <a:ln w="6350" algn="ctr">
                <a:solidFill>
                  <a:srgbClr val="FF9900"/>
                </a:solidFill>
                <a:round/>
                <a:headEnd/>
                <a:tailEnd type="arrow" w="med" len="med"/>
              </a:ln>
            </p:spPr>
          </p:cxnSp>
          <p:cxnSp>
            <p:nvCxnSpPr>
              <p:cNvPr id="49201" name="Elbow Connector 48"/>
              <p:cNvCxnSpPr>
                <a:cxnSpLocks noChangeShapeType="1"/>
              </p:cNvCxnSpPr>
              <p:nvPr/>
            </p:nvCxnSpPr>
            <p:spPr bwMode="auto">
              <a:xfrm rot="16200000" flipH="1">
                <a:off x="4887910" y="3040060"/>
                <a:ext cx="1968500" cy="1952629"/>
              </a:xfrm>
              <a:prstGeom prst="bentConnector3">
                <a:avLst>
                  <a:gd name="adj1" fmla="val 36935"/>
                </a:avLst>
              </a:prstGeom>
              <a:noFill/>
              <a:ln w="6350" algn="ctr">
                <a:solidFill>
                  <a:srgbClr val="FF9900"/>
                </a:solidFill>
                <a:round/>
                <a:headEnd/>
                <a:tailEnd type="arrow" w="med" len="med"/>
              </a:ln>
            </p:spPr>
          </p:cxnSp>
          <p:cxnSp>
            <p:nvCxnSpPr>
              <p:cNvPr id="49202" name="Elbow Connector 49"/>
              <p:cNvCxnSpPr>
                <a:cxnSpLocks noChangeShapeType="1"/>
              </p:cNvCxnSpPr>
              <p:nvPr/>
            </p:nvCxnSpPr>
            <p:spPr bwMode="auto">
              <a:xfrm rot="5400000">
                <a:off x="3125786" y="2325689"/>
                <a:ext cx="1063625" cy="2476496"/>
              </a:xfrm>
              <a:prstGeom prst="bentConnector3">
                <a:avLst>
                  <a:gd name="adj1" fmla="val 50000"/>
                </a:avLst>
              </a:prstGeom>
              <a:noFill/>
              <a:ln w="6350" algn="ctr">
                <a:solidFill>
                  <a:srgbClr val="FF9900"/>
                </a:solidFill>
                <a:round/>
                <a:headEnd/>
                <a:tailEnd type="arrow" w="med" len="med"/>
              </a:ln>
            </p:spPr>
          </p:cxnSp>
          <p:cxnSp>
            <p:nvCxnSpPr>
              <p:cNvPr id="49203" name="Elbow Connector 50"/>
              <p:cNvCxnSpPr>
                <a:cxnSpLocks noChangeShapeType="1"/>
              </p:cNvCxnSpPr>
              <p:nvPr/>
            </p:nvCxnSpPr>
            <p:spPr bwMode="auto">
              <a:xfrm rot="5400000">
                <a:off x="2872183" y="3219850"/>
                <a:ext cx="2211388" cy="1835939"/>
              </a:xfrm>
              <a:prstGeom prst="bentConnector3">
                <a:avLst>
                  <a:gd name="adj1" fmla="val 24157"/>
                </a:avLst>
              </a:prstGeom>
              <a:noFill/>
              <a:ln w="6350" algn="ctr">
                <a:solidFill>
                  <a:srgbClr val="FF9900"/>
                </a:solidFill>
                <a:round/>
                <a:headEnd/>
                <a:tailEnd type="arrow" w="med" len="med"/>
              </a:ln>
            </p:spPr>
          </p:cxn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bwMode="auto">
          <a:xfrm>
            <a:off x="700088" y="273050"/>
            <a:ext cx="3008312" cy="1162050"/>
          </a:xfrm>
          <a:prstGeom prst="rect">
            <a:avLst/>
          </a:prstGeom>
          <a:solidFill>
            <a:srgbClr val="FFFFFF"/>
          </a:solidFill>
          <a:ln>
            <a:solidFill>
              <a:srgbClr val="000000"/>
            </a:solidFill>
            <a:miter lim="800000"/>
            <a:headEnd/>
            <a:tailEnd/>
          </a:ln>
        </p:spPr>
        <p:txBody>
          <a:bodyPr anchor="b"/>
          <a:lstStyle/>
          <a:p>
            <a:pPr algn="l"/>
            <a:r>
              <a:rPr lang="en-GB" sz="2000" b="1" smtClean="0">
                <a:solidFill>
                  <a:srgbClr val="FF6600"/>
                </a:solidFill>
                <a:latin typeface="Arial" charset="0"/>
              </a:rPr>
              <a:t>Charting (2)</a:t>
            </a:r>
          </a:p>
        </p:txBody>
      </p:sp>
      <p:sp>
        <p:nvSpPr>
          <p:cNvPr id="50179" name="Text Placeholder 3"/>
          <p:cNvSpPr>
            <a:spLocks noGrp="1"/>
          </p:cNvSpPr>
          <p:nvPr>
            <p:ph type="body" sz="half" idx="4294967295"/>
          </p:nvPr>
        </p:nvSpPr>
        <p:spPr bwMode="auto">
          <a:xfrm>
            <a:off x="700088" y="1435100"/>
            <a:ext cx="3008312" cy="4691063"/>
          </a:xfrm>
          <a:prstGeom prst="rect">
            <a:avLst/>
          </a:prstGeom>
          <a:solidFill>
            <a:srgbClr val="FFFFFF"/>
          </a:solidFill>
          <a:ln>
            <a:solidFill>
              <a:srgbClr val="000000"/>
            </a:solidFill>
            <a:miter lim="800000"/>
            <a:headEnd/>
            <a:tailEnd/>
          </a:ln>
        </p:spPr>
        <p:txBody>
          <a:bodyPr/>
          <a:lstStyle/>
          <a:p>
            <a:pPr marL="0" indent="0">
              <a:buFontTx/>
              <a:buNone/>
            </a:pPr>
            <a:r>
              <a:rPr lang="en-GB" sz="1800" smtClean="0">
                <a:solidFill>
                  <a:schemeClr val="accent2"/>
                </a:solidFill>
                <a:latin typeface="Arial" charset="0"/>
              </a:rPr>
              <a:t>Helps you relate where you are to where you started and where you want to be</a:t>
            </a:r>
          </a:p>
          <a:p>
            <a:pPr marL="0" indent="0" algn="ctr">
              <a:buFontTx/>
              <a:buNone/>
            </a:pPr>
            <a:r>
              <a:rPr lang="en-GB" sz="1800" b="1" smtClean="0">
                <a:solidFill>
                  <a:schemeClr val="accent2"/>
                </a:solidFill>
                <a:latin typeface="Arial" charset="0"/>
              </a:rPr>
              <a:t> … over and over … </a:t>
            </a:r>
          </a:p>
          <a:p>
            <a:pPr marL="0" indent="0">
              <a:buFontTx/>
              <a:buNone/>
            </a:pPr>
            <a:r>
              <a:rPr lang="en-GB" sz="1800" smtClean="0">
                <a:solidFill>
                  <a:schemeClr val="accent2"/>
                </a:solidFill>
                <a:latin typeface="Arial" charset="0"/>
              </a:rPr>
              <a:t>providing the opportunity to dynamically interact with your goals and personal development.</a:t>
            </a:r>
          </a:p>
        </p:txBody>
      </p:sp>
      <p:sp>
        <p:nvSpPr>
          <p:cNvPr id="50180" name="TextBox 12"/>
          <p:cNvSpPr txBox="1">
            <a:spLocks noChangeArrowheads="1"/>
          </p:cNvSpPr>
          <p:nvPr/>
        </p:nvSpPr>
        <p:spPr bwMode="auto">
          <a:xfrm>
            <a:off x="6110288" y="6151563"/>
            <a:ext cx="493712" cy="369887"/>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ME</a:t>
            </a:r>
          </a:p>
        </p:txBody>
      </p:sp>
      <p:sp>
        <p:nvSpPr>
          <p:cNvPr id="50181" name="TextBox 13"/>
          <p:cNvSpPr txBox="1">
            <a:spLocks noChangeArrowheads="1"/>
          </p:cNvSpPr>
          <p:nvPr/>
        </p:nvSpPr>
        <p:spPr bwMode="auto">
          <a:xfrm>
            <a:off x="4533900" y="539750"/>
            <a:ext cx="1204913" cy="369888"/>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MY GOALS</a:t>
            </a:r>
          </a:p>
        </p:txBody>
      </p:sp>
      <p:sp>
        <p:nvSpPr>
          <p:cNvPr id="20" name="Freeform 19"/>
          <p:cNvSpPr/>
          <p:nvPr/>
        </p:nvSpPr>
        <p:spPr>
          <a:xfrm>
            <a:off x="4157663" y="693738"/>
            <a:ext cx="1835150" cy="5645150"/>
          </a:xfrm>
          <a:custGeom>
            <a:avLst/>
            <a:gdLst>
              <a:gd name="connsiteX0" fmla="*/ 1309254 w 1782618"/>
              <a:gd name="connsiteY0" fmla="*/ 5454073 h 5454073"/>
              <a:gd name="connsiteX1" fmla="*/ 48491 w 1782618"/>
              <a:gd name="connsiteY1" fmla="*/ 3639128 h 5454073"/>
              <a:gd name="connsiteX2" fmla="*/ 1600200 w 1782618"/>
              <a:gd name="connsiteY2" fmla="*/ 1616364 h 5454073"/>
              <a:gd name="connsiteX3" fmla="*/ 1143000 w 1782618"/>
              <a:gd name="connsiteY3" fmla="*/ 854364 h 5454073"/>
              <a:gd name="connsiteX4" fmla="*/ 1420091 w 1782618"/>
              <a:gd name="connsiteY4" fmla="*/ 120073 h 5454073"/>
              <a:gd name="connsiteX5" fmla="*/ 1420091 w 1782618"/>
              <a:gd name="connsiteY5" fmla="*/ 133928 h 5454073"/>
              <a:gd name="connsiteX0" fmla="*/ 1394655 w 1551674"/>
              <a:gd name="connsiteY0" fmla="*/ 5454073 h 5454073"/>
              <a:gd name="connsiteX1" fmla="*/ 133892 w 1551674"/>
              <a:gd name="connsiteY1" fmla="*/ 3639128 h 5454073"/>
              <a:gd name="connsiteX2" fmla="*/ 591300 w 1551674"/>
              <a:gd name="connsiteY2" fmla="*/ 2042298 h 5454073"/>
              <a:gd name="connsiteX3" fmla="*/ 1228401 w 1551674"/>
              <a:gd name="connsiteY3" fmla="*/ 854364 h 5454073"/>
              <a:gd name="connsiteX4" fmla="*/ 1505492 w 1551674"/>
              <a:gd name="connsiteY4" fmla="*/ 120073 h 5454073"/>
              <a:gd name="connsiteX5" fmla="*/ 1505492 w 1551674"/>
              <a:gd name="connsiteY5" fmla="*/ 133928 h 5454073"/>
              <a:gd name="connsiteX0" fmla="*/ 1394655 w 1682317"/>
              <a:gd name="connsiteY0" fmla="*/ 5454073 h 5454073"/>
              <a:gd name="connsiteX1" fmla="*/ 133892 w 1682317"/>
              <a:gd name="connsiteY1" fmla="*/ 3639128 h 5454073"/>
              <a:gd name="connsiteX2" fmla="*/ 591300 w 1682317"/>
              <a:gd name="connsiteY2" fmla="*/ 2042298 h 5454073"/>
              <a:gd name="connsiteX3" fmla="*/ 444540 w 1682317"/>
              <a:gd name="connsiteY3" fmla="*/ 854364 h 5454073"/>
              <a:gd name="connsiteX4" fmla="*/ 1505492 w 1682317"/>
              <a:gd name="connsiteY4" fmla="*/ 120073 h 5454073"/>
              <a:gd name="connsiteX5" fmla="*/ 1505492 w 1682317"/>
              <a:gd name="connsiteY5" fmla="*/ 133928 h 5454073"/>
              <a:gd name="connsiteX0" fmla="*/ 1394655 w 1534333"/>
              <a:gd name="connsiteY0" fmla="*/ 5454073 h 5454073"/>
              <a:gd name="connsiteX1" fmla="*/ 133892 w 1534333"/>
              <a:gd name="connsiteY1" fmla="*/ 3639128 h 5454073"/>
              <a:gd name="connsiteX2" fmla="*/ 591300 w 1534333"/>
              <a:gd name="connsiteY2" fmla="*/ 2042298 h 5454073"/>
              <a:gd name="connsiteX3" fmla="*/ 444540 w 1534333"/>
              <a:gd name="connsiteY3" fmla="*/ 854364 h 5454073"/>
              <a:gd name="connsiteX4" fmla="*/ 1505492 w 1534333"/>
              <a:gd name="connsiteY4" fmla="*/ 120073 h 5454073"/>
              <a:gd name="connsiteX5" fmla="*/ 271493 w 1534333"/>
              <a:gd name="connsiteY5" fmla="*/ 133928 h 5454073"/>
              <a:gd name="connsiteX0" fmla="*/ 1394655 w 1394655"/>
              <a:gd name="connsiteY0" fmla="*/ 5387109 h 5387109"/>
              <a:gd name="connsiteX1" fmla="*/ 133892 w 1394655"/>
              <a:gd name="connsiteY1" fmla="*/ 3572164 h 5387109"/>
              <a:gd name="connsiteX2" fmla="*/ 591300 w 1394655"/>
              <a:gd name="connsiteY2" fmla="*/ 1975334 h 5387109"/>
              <a:gd name="connsiteX3" fmla="*/ 444540 w 1394655"/>
              <a:gd name="connsiteY3" fmla="*/ 787400 h 5387109"/>
              <a:gd name="connsiteX4" fmla="*/ 628498 w 1394655"/>
              <a:gd name="connsiteY4" fmla="*/ 385545 h 5387109"/>
              <a:gd name="connsiteX5" fmla="*/ 271493 w 1394655"/>
              <a:gd name="connsiteY5" fmla="*/ 66964 h 5387109"/>
              <a:gd name="connsiteX0" fmla="*/ 1594236 w 1594236"/>
              <a:gd name="connsiteY0" fmla="*/ 5387109 h 5387109"/>
              <a:gd name="connsiteX1" fmla="*/ 333473 w 1594236"/>
              <a:gd name="connsiteY1" fmla="*/ 3572164 h 5387109"/>
              <a:gd name="connsiteX2" fmla="*/ 76235 w 1594236"/>
              <a:gd name="connsiteY2" fmla="*/ 3296440 h 5387109"/>
              <a:gd name="connsiteX3" fmla="*/ 790881 w 1594236"/>
              <a:gd name="connsiteY3" fmla="*/ 1975334 h 5387109"/>
              <a:gd name="connsiteX4" fmla="*/ 644121 w 1594236"/>
              <a:gd name="connsiteY4" fmla="*/ 787400 h 5387109"/>
              <a:gd name="connsiteX5" fmla="*/ 828079 w 1594236"/>
              <a:gd name="connsiteY5" fmla="*/ 385545 h 5387109"/>
              <a:gd name="connsiteX6" fmla="*/ 471074 w 1594236"/>
              <a:gd name="connsiteY6" fmla="*/ 66964 h 5387109"/>
              <a:gd name="connsiteX0" fmla="*/ 1594236 w 1594236"/>
              <a:gd name="connsiteY0" fmla="*/ 5387109 h 5387109"/>
              <a:gd name="connsiteX1" fmla="*/ 333473 w 1594236"/>
              <a:gd name="connsiteY1" fmla="*/ 3790325 h 5387109"/>
              <a:gd name="connsiteX2" fmla="*/ 76235 w 1594236"/>
              <a:gd name="connsiteY2" fmla="*/ 3296440 h 5387109"/>
              <a:gd name="connsiteX3" fmla="*/ 790881 w 1594236"/>
              <a:gd name="connsiteY3" fmla="*/ 1975334 h 5387109"/>
              <a:gd name="connsiteX4" fmla="*/ 644121 w 1594236"/>
              <a:gd name="connsiteY4" fmla="*/ 787400 h 5387109"/>
              <a:gd name="connsiteX5" fmla="*/ 828079 w 1594236"/>
              <a:gd name="connsiteY5" fmla="*/ 385545 h 5387109"/>
              <a:gd name="connsiteX6" fmla="*/ 471074 w 1594236"/>
              <a:gd name="connsiteY6" fmla="*/ 66964 h 5387109"/>
              <a:gd name="connsiteX0" fmla="*/ 1472371 w 1472371"/>
              <a:gd name="connsiteY0" fmla="*/ 5387109 h 5387109"/>
              <a:gd name="connsiteX1" fmla="*/ 211608 w 1472371"/>
              <a:gd name="connsiteY1" fmla="*/ 3790325 h 5387109"/>
              <a:gd name="connsiteX2" fmla="*/ 303615 w 1472371"/>
              <a:gd name="connsiteY2" fmla="*/ 3296441 h 5387109"/>
              <a:gd name="connsiteX3" fmla="*/ 669016 w 1472371"/>
              <a:gd name="connsiteY3" fmla="*/ 1975334 h 5387109"/>
              <a:gd name="connsiteX4" fmla="*/ 522256 w 1472371"/>
              <a:gd name="connsiteY4" fmla="*/ 787400 h 5387109"/>
              <a:gd name="connsiteX5" fmla="*/ 706214 w 1472371"/>
              <a:gd name="connsiteY5" fmla="*/ 385545 h 5387109"/>
              <a:gd name="connsiteX6" fmla="*/ 349209 w 1472371"/>
              <a:gd name="connsiteY6" fmla="*/ 66964 h 5387109"/>
              <a:gd name="connsiteX0" fmla="*/ 1472371 w 1472371"/>
              <a:gd name="connsiteY0" fmla="*/ 5387109 h 5387109"/>
              <a:gd name="connsiteX1" fmla="*/ 211608 w 1472371"/>
              <a:gd name="connsiteY1" fmla="*/ 3790325 h 5387109"/>
              <a:gd name="connsiteX2" fmla="*/ 303615 w 1472371"/>
              <a:gd name="connsiteY2" fmla="*/ 3296441 h 5387109"/>
              <a:gd name="connsiteX3" fmla="*/ 669016 w 1472371"/>
              <a:gd name="connsiteY3" fmla="*/ 1975334 h 5387109"/>
              <a:gd name="connsiteX4" fmla="*/ 522256 w 1472371"/>
              <a:gd name="connsiteY4" fmla="*/ 787400 h 5387109"/>
              <a:gd name="connsiteX5" fmla="*/ 706214 w 1472371"/>
              <a:gd name="connsiteY5" fmla="*/ 385545 h 5387109"/>
              <a:gd name="connsiteX6" fmla="*/ 349209 w 1472371"/>
              <a:gd name="connsiteY6" fmla="*/ 66964 h 5387109"/>
              <a:gd name="connsiteX0" fmla="*/ 1309390 w 1309390"/>
              <a:gd name="connsiteY0" fmla="*/ 5387109 h 5387109"/>
              <a:gd name="connsiteX1" fmla="*/ 48627 w 1309390"/>
              <a:gd name="connsiteY1" fmla="*/ 3790325 h 5387109"/>
              <a:gd name="connsiteX2" fmla="*/ 140634 w 1309390"/>
              <a:gd name="connsiteY2" fmla="*/ 3296441 h 5387109"/>
              <a:gd name="connsiteX3" fmla="*/ 506035 w 1309390"/>
              <a:gd name="connsiteY3" fmla="*/ 1975334 h 5387109"/>
              <a:gd name="connsiteX4" fmla="*/ 359275 w 1309390"/>
              <a:gd name="connsiteY4" fmla="*/ 787400 h 5387109"/>
              <a:gd name="connsiteX5" fmla="*/ 543233 w 1309390"/>
              <a:gd name="connsiteY5" fmla="*/ 385545 h 5387109"/>
              <a:gd name="connsiteX6" fmla="*/ 186228 w 1309390"/>
              <a:gd name="connsiteY6" fmla="*/ 66964 h 5387109"/>
              <a:gd name="connsiteX0" fmla="*/ 1309390 w 1309390"/>
              <a:gd name="connsiteY0" fmla="*/ 5387109 h 5387109"/>
              <a:gd name="connsiteX1" fmla="*/ 48627 w 1309390"/>
              <a:gd name="connsiteY1" fmla="*/ 3790325 h 5387109"/>
              <a:gd name="connsiteX2" fmla="*/ 140634 w 1309390"/>
              <a:gd name="connsiteY2" fmla="*/ 3296441 h 5387109"/>
              <a:gd name="connsiteX3" fmla="*/ 506035 w 1309390"/>
              <a:gd name="connsiteY3" fmla="*/ 1975334 h 5387109"/>
              <a:gd name="connsiteX4" fmla="*/ 359275 w 1309390"/>
              <a:gd name="connsiteY4" fmla="*/ 787400 h 5387109"/>
              <a:gd name="connsiteX5" fmla="*/ 543233 w 1309390"/>
              <a:gd name="connsiteY5" fmla="*/ 385545 h 5387109"/>
              <a:gd name="connsiteX6" fmla="*/ 186228 w 1309390"/>
              <a:gd name="connsiteY6" fmla="*/ 66964 h 538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390" h="5387109">
                <a:moveTo>
                  <a:pt x="1309390" y="5387109"/>
                </a:moveTo>
                <a:cubicBezTo>
                  <a:pt x="654763" y="4799445"/>
                  <a:pt x="182519" y="4358954"/>
                  <a:pt x="48627" y="3790325"/>
                </a:cubicBezTo>
                <a:cubicBezTo>
                  <a:pt x="0" y="3486898"/>
                  <a:pt x="64399" y="3484664"/>
                  <a:pt x="140634" y="3296441"/>
                </a:cubicBezTo>
                <a:cubicBezTo>
                  <a:pt x="216869" y="2993943"/>
                  <a:pt x="469595" y="2393508"/>
                  <a:pt x="506035" y="1975334"/>
                </a:cubicBezTo>
                <a:cubicBezTo>
                  <a:pt x="542475" y="1557161"/>
                  <a:pt x="353075" y="1052365"/>
                  <a:pt x="359275" y="787400"/>
                </a:cubicBezTo>
                <a:cubicBezTo>
                  <a:pt x="365475" y="522435"/>
                  <a:pt x="572074" y="505618"/>
                  <a:pt x="543233" y="385545"/>
                </a:cubicBezTo>
                <a:cubicBezTo>
                  <a:pt x="514392" y="265472"/>
                  <a:pt x="209319" y="0"/>
                  <a:pt x="186228" y="66964"/>
                </a:cubicBezTo>
              </a:path>
            </a:pathLst>
          </a:custGeom>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en-GB" sz="1800" b="0"/>
          </a:p>
        </p:txBody>
      </p:sp>
      <p:cxnSp>
        <p:nvCxnSpPr>
          <p:cNvPr id="16" name="Straight Connector 15"/>
          <p:cNvCxnSpPr>
            <a:stCxn id="20" idx="0"/>
          </p:cNvCxnSpPr>
          <p:nvPr/>
        </p:nvCxnSpPr>
        <p:spPr>
          <a:xfrm flipH="1" flipV="1">
            <a:off x="4202113" y="4518025"/>
            <a:ext cx="1790700" cy="1820863"/>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2356644" y="2585244"/>
            <a:ext cx="3800475" cy="87313"/>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5929313" y="6203950"/>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cxnSp>
        <p:nvCxnSpPr>
          <p:cNvPr id="12" name="Straight Connector 11"/>
          <p:cNvCxnSpPr>
            <a:stCxn id="19" idx="3"/>
            <a:endCxn id="20" idx="3"/>
          </p:cNvCxnSpPr>
          <p:nvPr/>
        </p:nvCxnSpPr>
        <p:spPr>
          <a:xfrm rot="5400000" flipH="1" flipV="1">
            <a:off x="3617119" y="3321844"/>
            <a:ext cx="1808162" cy="69215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20" idx="3"/>
          </p:cNvCxnSpPr>
          <p:nvPr/>
        </p:nvCxnSpPr>
        <p:spPr>
          <a:xfrm flipH="1" flipV="1">
            <a:off x="4310063" y="685800"/>
            <a:ext cx="557212" cy="2078038"/>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5" idx="1"/>
          </p:cNvCxnSpPr>
          <p:nvPr/>
        </p:nvCxnSpPr>
        <p:spPr>
          <a:xfrm rot="16200000" flipV="1">
            <a:off x="4391820" y="592931"/>
            <a:ext cx="398462" cy="56197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5" idx="7"/>
            <a:endCxn id="23" idx="4"/>
          </p:cNvCxnSpPr>
          <p:nvPr/>
        </p:nvCxnSpPr>
        <p:spPr>
          <a:xfrm rot="16200000" flipH="1" flipV="1">
            <a:off x="4046538" y="1906587"/>
            <a:ext cx="1739900" cy="73025"/>
          </a:xfrm>
          <a:prstGeom prst="line">
            <a:avLst/>
          </a:prstGeom>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4822825" y="2700338"/>
            <a:ext cx="114300" cy="11271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schemeClr val="bg1">
                  <a:lumMod val="95000"/>
                </a:schemeClr>
              </a:solidFill>
            </a:endParaRPr>
          </a:p>
        </p:txBody>
      </p:sp>
      <p:sp>
        <p:nvSpPr>
          <p:cNvPr id="19" name="Oval 18"/>
          <p:cNvSpPr/>
          <p:nvPr/>
        </p:nvSpPr>
        <p:spPr>
          <a:xfrm>
            <a:off x="4159250" y="4473575"/>
            <a:ext cx="114300" cy="1143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schemeClr val="bg1">
                  <a:lumMod val="95000"/>
                </a:schemeClr>
              </a:solidFill>
            </a:endParaRPr>
          </a:p>
        </p:txBody>
      </p:sp>
      <p:sp>
        <p:nvSpPr>
          <p:cNvPr id="6" name="Oval 5"/>
          <p:cNvSpPr/>
          <p:nvPr/>
        </p:nvSpPr>
        <p:spPr>
          <a:xfrm>
            <a:off x="4084638" y="500063"/>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25" name="Oval 24"/>
          <p:cNvSpPr/>
          <p:nvPr/>
        </p:nvSpPr>
        <p:spPr>
          <a:xfrm>
            <a:off x="4856163" y="1055688"/>
            <a:ext cx="112712"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schemeClr val="bg1">
                  <a:lumMod val="95000"/>
                </a:schemeClr>
              </a:solidFill>
            </a:endParaRPr>
          </a:p>
        </p:txBody>
      </p:sp>
      <p:grpSp>
        <p:nvGrpSpPr>
          <p:cNvPr id="50194" name="Group 17"/>
          <p:cNvGrpSpPr>
            <a:grpSpLocks/>
          </p:cNvGrpSpPr>
          <p:nvPr/>
        </p:nvGrpSpPr>
        <p:grpSpPr bwMode="auto">
          <a:xfrm>
            <a:off x="608013" y="4013200"/>
            <a:ext cx="3043237" cy="2016125"/>
            <a:chOff x="231775" y="642918"/>
            <a:chExt cx="8797925" cy="6211907"/>
          </a:xfrm>
        </p:grpSpPr>
        <p:sp>
          <p:nvSpPr>
            <p:cNvPr id="50195"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cxnSp>
          <p:nvCxnSpPr>
            <p:cNvPr id="24" name="Straight Arrow Connector 23"/>
            <p:cNvCxnSpPr/>
            <p:nvPr/>
          </p:nvCxnSpPr>
          <p:spPr bwMode="auto">
            <a:xfrm flipV="1">
              <a:off x="1498456" y="3352679"/>
              <a:ext cx="6741863" cy="19565"/>
            </a:xfrm>
            <a:prstGeom prst="straightConnector1">
              <a:avLst/>
            </a:prstGeom>
            <a:ln w="12700">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7" name="Rectangle 26"/>
            <p:cNvSpPr/>
            <p:nvPr/>
          </p:nvSpPr>
          <p:spPr bwMode="auto">
            <a:xfrm>
              <a:off x="1924032" y="642918"/>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28" name="Rectangle 27"/>
            <p:cNvSpPr/>
            <p:nvPr/>
          </p:nvSpPr>
          <p:spPr bwMode="auto">
            <a:xfrm>
              <a:off x="1928794" y="3786190"/>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pic>
          <p:nvPicPr>
            <p:cNvPr id="29" name="Picture 4" descr="G:\Documents\Pictures\64x64\apps\personal.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572001" y="2214554"/>
              <a:ext cx="609601" cy="609601"/>
            </a:xfrm>
            <a:prstGeom prst="rect">
              <a:avLst/>
            </a:prstGeom>
            <a:noFill/>
          </p:spPr>
        </p:pic>
        <p:pic>
          <p:nvPicPr>
            <p:cNvPr id="31" name="Picture 4" descr="G:\Documents\Pictures\64x64\apps\personal.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19325" y="2143115"/>
              <a:ext cx="609601" cy="609601"/>
            </a:xfrm>
            <a:prstGeom prst="rect">
              <a:avLst/>
            </a:prstGeom>
            <a:noFill/>
          </p:spPr>
        </p:pic>
        <p:pic>
          <p:nvPicPr>
            <p:cNvPr id="32" name="Picture 4" descr="G:\Documents\Pictures\64x64\apps\personal.pn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571998" y="785795"/>
              <a:ext cx="609601" cy="609601"/>
            </a:xfrm>
            <a:prstGeom prst="rect">
              <a:avLst/>
            </a:prstGeom>
            <a:noFill/>
          </p:spPr>
        </p:pic>
        <p:pic>
          <p:nvPicPr>
            <p:cNvPr id="33" name="Picture 2" descr="G:\Documents\Pictures\64x64\apps\kdmconfig.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286116" y="1195373"/>
              <a:ext cx="609601" cy="609598"/>
            </a:xfrm>
            <a:prstGeom prst="rect">
              <a:avLst/>
            </a:prstGeom>
            <a:noFill/>
          </p:spPr>
        </p:pic>
        <p:pic>
          <p:nvPicPr>
            <p:cNvPr id="34" name="Picture 2" descr="G:\Documents\Pictures\64x64\apps\kdmconfig.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877066" y="2243128"/>
              <a:ext cx="609601" cy="609598"/>
            </a:xfrm>
            <a:prstGeom prst="rect">
              <a:avLst/>
            </a:prstGeom>
            <a:noFill/>
          </p:spPr>
        </p:pic>
        <p:pic>
          <p:nvPicPr>
            <p:cNvPr id="50208" name="Picture 7"/>
            <p:cNvPicPr>
              <a:picLocks noChangeAspect="1" noChangeArrowheads="1"/>
            </p:cNvPicPr>
            <p:nvPr/>
          </p:nvPicPr>
          <p:blipFill>
            <a:blip r:embed="rId5"/>
            <a:srcRect/>
            <a:stretch>
              <a:fillRect/>
            </a:stretch>
          </p:blipFill>
          <p:spPr bwMode="auto">
            <a:xfrm>
              <a:off x="4449101" y="4050384"/>
              <a:ext cx="663743" cy="697266"/>
            </a:xfrm>
            <a:prstGeom prst="rect">
              <a:avLst/>
            </a:prstGeom>
            <a:noFill/>
            <a:ln w="9525" algn="ctr">
              <a:noFill/>
              <a:miter lim="800000"/>
              <a:headEnd/>
              <a:tailEnd/>
            </a:ln>
          </p:spPr>
        </p:pic>
        <p:pic>
          <p:nvPicPr>
            <p:cNvPr id="50209" name="Picture 6"/>
            <p:cNvPicPr>
              <a:picLocks noChangeAspect="1" noChangeArrowheads="1"/>
            </p:cNvPicPr>
            <p:nvPr/>
          </p:nvPicPr>
          <p:blipFill>
            <a:blip r:embed="rId6"/>
            <a:srcRect/>
            <a:stretch>
              <a:fillRect/>
            </a:stretch>
          </p:blipFill>
          <p:spPr bwMode="auto">
            <a:xfrm>
              <a:off x="5076826" y="5181601"/>
              <a:ext cx="704850" cy="704851"/>
            </a:xfrm>
            <a:prstGeom prst="rect">
              <a:avLst/>
            </a:prstGeom>
            <a:noFill/>
            <a:ln w="9525" algn="ctr">
              <a:noFill/>
              <a:miter lim="800000"/>
              <a:headEnd/>
              <a:tailEnd/>
            </a:ln>
          </p:spPr>
        </p:pic>
        <p:pic>
          <p:nvPicPr>
            <p:cNvPr id="37"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934084" y="1204898"/>
              <a:ext cx="609601" cy="609601"/>
            </a:xfrm>
            <a:prstGeom prst="rect">
              <a:avLst/>
            </a:prstGeom>
            <a:noFill/>
          </p:spPr>
        </p:pic>
        <p:pic>
          <p:nvPicPr>
            <p:cNvPr id="50211" name="Picture 43" descr="G:\Documents\Pictures\64x64\apps\easymoblog.png"/>
            <p:cNvPicPr>
              <a:picLocks noChangeAspect="1" noChangeArrowheads="1"/>
            </p:cNvPicPr>
            <p:nvPr/>
          </p:nvPicPr>
          <p:blipFill>
            <a:blip r:embed="rId7"/>
            <a:srcRect/>
            <a:stretch>
              <a:fillRect/>
            </a:stretch>
          </p:blipFill>
          <p:spPr bwMode="auto">
            <a:xfrm>
              <a:off x="2114550" y="4095751"/>
              <a:ext cx="609601" cy="609601"/>
            </a:xfrm>
            <a:prstGeom prst="rect">
              <a:avLst/>
            </a:prstGeom>
            <a:noFill/>
            <a:ln w="9525">
              <a:noFill/>
              <a:miter lim="800000"/>
              <a:headEnd/>
              <a:tailEnd/>
            </a:ln>
          </p:spPr>
        </p:pic>
        <p:grpSp>
          <p:nvGrpSpPr>
            <p:cNvPr id="50212" name="Group 70"/>
            <p:cNvGrpSpPr>
              <a:grpSpLocks/>
            </p:cNvGrpSpPr>
            <p:nvPr/>
          </p:nvGrpSpPr>
          <p:grpSpPr bwMode="auto">
            <a:xfrm>
              <a:off x="6267450" y="5143500"/>
              <a:ext cx="971550" cy="676275"/>
              <a:chOff x="2143125" y="5457825"/>
              <a:chExt cx="971550" cy="676275"/>
            </a:xfrm>
          </p:grpSpPr>
          <p:pic>
            <p:nvPicPr>
              <p:cNvPr id="50248" name="Picture 46" descr="G:\Documents\Pictures\64x64\filesystems\services.png"/>
              <p:cNvPicPr>
                <a:picLocks noChangeAspect="1" noChangeArrowheads="1"/>
              </p:cNvPicPr>
              <p:nvPr/>
            </p:nvPicPr>
            <p:blipFill>
              <a:blip r:embed="rId8"/>
              <a:srcRect/>
              <a:stretch>
                <a:fillRect/>
              </a:stretch>
            </p:blipFill>
            <p:spPr bwMode="auto">
              <a:xfrm>
                <a:off x="2143125" y="5524500"/>
                <a:ext cx="609600" cy="609600"/>
              </a:xfrm>
              <a:prstGeom prst="rect">
                <a:avLst/>
              </a:prstGeom>
              <a:noFill/>
              <a:ln w="9525">
                <a:noFill/>
                <a:miter lim="800000"/>
                <a:headEnd/>
                <a:tailEnd/>
              </a:ln>
            </p:spPr>
          </p:pic>
          <p:pic>
            <p:nvPicPr>
              <p:cNvPr id="50249" name="Picture 46" descr="G:\Documents\Pictures\64x64\filesystems\services.png"/>
              <p:cNvPicPr>
                <a:picLocks noChangeAspect="1" noChangeArrowheads="1"/>
              </p:cNvPicPr>
              <p:nvPr/>
            </p:nvPicPr>
            <p:blipFill>
              <a:blip r:embed="rId8"/>
              <a:srcRect/>
              <a:stretch>
                <a:fillRect/>
              </a:stretch>
            </p:blipFill>
            <p:spPr bwMode="auto">
              <a:xfrm>
                <a:off x="2324100" y="5486400"/>
                <a:ext cx="609600" cy="609600"/>
              </a:xfrm>
              <a:prstGeom prst="rect">
                <a:avLst/>
              </a:prstGeom>
              <a:noFill/>
              <a:ln w="9525">
                <a:noFill/>
                <a:miter lim="800000"/>
                <a:headEnd/>
                <a:tailEnd/>
              </a:ln>
            </p:spPr>
          </p:pic>
          <p:pic>
            <p:nvPicPr>
              <p:cNvPr id="50250" name="Picture 46" descr="G:\Documents\Pictures\64x64\filesystems\services.png"/>
              <p:cNvPicPr>
                <a:picLocks noChangeAspect="1" noChangeArrowheads="1"/>
              </p:cNvPicPr>
              <p:nvPr/>
            </p:nvPicPr>
            <p:blipFill>
              <a:blip r:embed="rId8"/>
              <a:srcRect/>
              <a:stretch>
                <a:fillRect/>
              </a:stretch>
            </p:blipFill>
            <p:spPr bwMode="auto">
              <a:xfrm>
                <a:off x="2505075" y="5457825"/>
                <a:ext cx="609600" cy="609600"/>
              </a:xfrm>
              <a:prstGeom prst="rect">
                <a:avLst/>
              </a:prstGeom>
              <a:noFill/>
              <a:ln w="9525">
                <a:noFill/>
                <a:miter lim="800000"/>
                <a:headEnd/>
                <a:tailEnd/>
              </a:ln>
            </p:spPr>
          </p:pic>
        </p:grpSp>
        <p:pic>
          <p:nvPicPr>
            <p:cNvPr id="50213" name="Picture 47" descr="G:\Documents\Pictures\64x64\filesystems\Globe.png"/>
            <p:cNvPicPr>
              <a:picLocks noChangeAspect="1" noChangeArrowheads="1"/>
            </p:cNvPicPr>
            <p:nvPr/>
          </p:nvPicPr>
          <p:blipFill>
            <a:blip r:embed="rId9"/>
            <a:srcRect/>
            <a:stretch>
              <a:fillRect/>
            </a:stretch>
          </p:blipFill>
          <p:spPr bwMode="auto">
            <a:xfrm>
              <a:off x="7115176" y="4133850"/>
              <a:ext cx="609601" cy="609601"/>
            </a:xfrm>
            <a:prstGeom prst="rect">
              <a:avLst/>
            </a:prstGeom>
            <a:noFill/>
            <a:ln w="9525">
              <a:noFill/>
              <a:miter lim="800000"/>
              <a:headEnd/>
              <a:tailEnd/>
            </a:ln>
          </p:spPr>
        </p:pic>
        <p:pic>
          <p:nvPicPr>
            <p:cNvPr id="50214" name="Picture 45" descr="G:\Documents\Pictures\64x64\apps\proxy.png"/>
            <p:cNvPicPr>
              <a:picLocks noChangeAspect="1" noChangeArrowheads="1"/>
            </p:cNvPicPr>
            <p:nvPr/>
          </p:nvPicPr>
          <p:blipFill>
            <a:blip r:embed="rId10"/>
            <a:srcRect/>
            <a:stretch>
              <a:fillRect/>
            </a:stretch>
          </p:blipFill>
          <p:spPr bwMode="auto">
            <a:xfrm>
              <a:off x="5857873" y="4133850"/>
              <a:ext cx="609601" cy="609601"/>
            </a:xfrm>
            <a:prstGeom prst="rect">
              <a:avLst/>
            </a:prstGeom>
            <a:solidFill>
              <a:schemeClr val="bg1"/>
            </a:solidFill>
            <a:ln w="9525">
              <a:noFill/>
              <a:miter lim="800000"/>
              <a:headEnd/>
              <a:tailEnd/>
            </a:ln>
          </p:spPr>
        </p:pic>
        <p:pic>
          <p:nvPicPr>
            <p:cNvPr id="50215" name="Picture 48" descr="G:\Documents\Pictures\64x64\filesystems\folder_documents.png"/>
            <p:cNvPicPr>
              <a:picLocks noChangeAspect="1" noChangeArrowheads="1"/>
            </p:cNvPicPr>
            <p:nvPr/>
          </p:nvPicPr>
          <p:blipFill>
            <a:blip r:embed="rId11"/>
            <a:srcRect/>
            <a:stretch>
              <a:fillRect/>
            </a:stretch>
          </p:blipFill>
          <p:spPr bwMode="auto">
            <a:xfrm>
              <a:off x="3219450" y="4095751"/>
              <a:ext cx="609601" cy="609601"/>
            </a:xfrm>
            <a:prstGeom prst="rect">
              <a:avLst/>
            </a:prstGeom>
            <a:solidFill>
              <a:schemeClr val="bg1"/>
            </a:solidFill>
            <a:ln w="9525">
              <a:noFill/>
              <a:miter lim="800000"/>
              <a:headEnd/>
              <a:tailEnd/>
            </a:ln>
          </p:spPr>
        </p:pic>
        <p:pic>
          <p:nvPicPr>
            <p:cNvPr id="50216" name="Picture 11"/>
            <p:cNvPicPr>
              <a:picLocks noChangeAspect="1" noChangeArrowheads="1"/>
            </p:cNvPicPr>
            <p:nvPr/>
          </p:nvPicPr>
          <p:blipFill>
            <a:blip r:embed="rId12"/>
            <a:srcRect/>
            <a:stretch>
              <a:fillRect/>
            </a:stretch>
          </p:blipFill>
          <p:spPr bwMode="auto">
            <a:xfrm>
              <a:off x="2728913" y="5243514"/>
              <a:ext cx="661986" cy="657226"/>
            </a:xfrm>
            <a:prstGeom prst="rect">
              <a:avLst/>
            </a:prstGeom>
            <a:noFill/>
            <a:ln w="9525" algn="ctr">
              <a:noFill/>
              <a:miter lim="800000"/>
              <a:headEnd/>
              <a:tailEnd/>
            </a:ln>
          </p:spPr>
        </p:pic>
        <p:grpSp>
          <p:nvGrpSpPr>
            <p:cNvPr id="50217" name="Group 109"/>
            <p:cNvGrpSpPr>
              <a:grpSpLocks/>
            </p:cNvGrpSpPr>
            <p:nvPr/>
          </p:nvGrpSpPr>
          <p:grpSpPr bwMode="auto">
            <a:xfrm>
              <a:off x="2609850" y="2962275"/>
              <a:ext cx="4552951" cy="2295525"/>
              <a:chOff x="2609850" y="2962275"/>
              <a:chExt cx="4552951" cy="2295525"/>
            </a:xfrm>
          </p:grpSpPr>
          <p:cxnSp>
            <p:nvCxnSpPr>
              <p:cNvPr id="50239" name="Straight Arrow Connector 65"/>
              <p:cNvCxnSpPr>
                <a:cxnSpLocks noChangeShapeType="1"/>
              </p:cNvCxnSpPr>
              <p:nvPr/>
            </p:nvCxnSpPr>
            <p:spPr bwMode="auto">
              <a:xfrm rot="5400000" flipH="1" flipV="1">
                <a:off x="4322933" y="3525091"/>
                <a:ext cx="983333" cy="67252"/>
              </a:xfrm>
              <a:prstGeom prst="straightConnector1">
                <a:avLst/>
              </a:prstGeom>
              <a:noFill/>
              <a:ln w="6350" algn="ctr">
                <a:solidFill>
                  <a:srgbClr val="92D050"/>
                </a:solidFill>
                <a:round/>
                <a:headEnd/>
                <a:tailEnd type="arrow" w="med" len="med"/>
              </a:ln>
            </p:spPr>
          </p:cxnSp>
          <p:cxnSp>
            <p:nvCxnSpPr>
              <p:cNvPr id="50240" name="Straight Arrow Connector 66"/>
              <p:cNvCxnSpPr>
                <a:cxnSpLocks noChangeShapeType="1"/>
              </p:cNvCxnSpPr>
              <p:nvPr/>
            </p:nvCxnSpPr>
            <p:spPr bwMode="auto">
              <a:xfrm rot="5400000" flipH="1" flipV="1">
                <a:off x="3729037" y="3062288"/>
                <a:ext cx="981076" cy="914400"/>
              </a:xfrm>
              <a:prstGeom prst="straightConnector1">
                <a:avLst/>
              </a:prstGeom>
              <a:noFill/>
              <a:ln w="6350" algn="ctr">
                <a:solidFill>
                  <a:srgbClr val="92D050"/>
                </a:solidFill>
                <a:round/>
                <a:headEnd/>
                <a:tailEnd type="arrow" w="med" len="med"/>
              </a:ln>
            </p:spPr>
          </p:cxnSp>
          <p:cxnSp>
            <p:nvCxnSpPr>
              <p:cNvPr id="50241" name="Straight Arrow Connector 67"/>
              <p:cNvCxnSpPr>
                <a:cxnSpLocks noChangeShapeType="1"/>
              </p:cNvCxnSpPr>
              <p:nvPr/>
            </p:nvCxnSpPr>
            <p:spPr bwMode="auto">
              <a:xfrm flipV="1">
                <a:off x="2609850" y="2962275"/>
                <a:ext cx="2019300" cy="1057275"/>
              </a:xfrm>
              <a:prstGeom prst="straightConnector1">
                <a:avLst/>
              </a:prstGeom>
              <a:noFill/>
              <a:ln w="6350" algn="ctr">
                <a:solidFill>
                  <a:srgbClr val="92D050"/>
                </a:solidFill>
                <a:round/>
                <a:headEnd/>
                <a:tailEnd type="arrow" w="med" len="med"/>
              </a:ln>
            </p:spPr>
          </p:cxnSp>
          <p:cxnSp>
            <p:nvCxnSpPr>
              <p:cNvPr id="50242" name="Straight Arrow Connector 68"/>
              <p:cNvCxnSpPr>
                <a:cxnSpLocks noChangeShapeType="1"/>
              </p:cNvCxnSpPr>
              <p:nvPr/>
            </p:nvCxnSpPr>
            <p:spPr bwMode="auto">
              <a:xfrm rot="10800000">
                <a:off x="5010151" y="3019425"/>
                <a:ext cx="1133475" cy="1066800"/>
              </a:xfrm>
              <a:prstGeom prst="straightConnector1">
                <a:avLst/>
              </a:prstGeom>
              <a:noFill/>
              <a:ln w="6350" algn="ctr">
                <a:solidFill>
                  <a:srgbClr val="92D050"/>
                </a:solidFill>
                <a:round/>
                <a:headEnd/>
                <a:tailEnd type="arrow" w="med" len="med"/>
              </a:ln>
            </p:spPr>
          </p:cxnSp>
          <p:cxnSp>
            <p:nvCxnSpPr>
              <p:cNvPr id="50243" name="Straight Arrow Connector 69"/>
              <p:cNvCxnSpPr>
                <a:cxnSpLocks noChangeShapeType="1"/>
              </p:cNvCxnSpPr>
              <p:nvPr/>
            </p:nvCxnSpPr>
            <p:spPr bwMode="auto">
              <a:xfrm rot="10800000">
                <a:off x="5133976" y="3000376"/>
                <a:ext cx="2028825" cy="1057275"/>
              </a:xfrm>
              <a:prstGeom prst="straightConnector1">
                <a:avLst/>
              </a:prstGeom>
              <a:noFill/>
              <a:ln w="6350" algn="ctr">
                <a:solidFill>
                  <a:srgbClr val="92D050"/>
                </a:solidFill>
                <a:round/>
                <a:headEnd/>
                <a:tailEnd type="arrow" w="med" len="med"/>
              </a:ln>
            </p:spPr>
          </p:cxnSp>
          <p:cxnSp>
            <p:nvCxnSpPr>
              <p:cNvPr id="50244" name="Straight Arrow Connector 70"/>
              <p:cNvCxnSpPr>
                <a:cxnSpLocks noChangeShapeType="1"/>
              </p:cNvCxnSpPr>
              <p:nvPr/>
            </p:nvCxnSpPr>
            <p:spPr bwMode="auto">
              <a:xfrm rot="16200000" flipV="1">
                <a:off x="4538663" y="3452813"/>
                <a:ext cx="2200275" cy="1409700"/>
              </a:xfrm>
              <a:prstGeom prst="straightConnector1">
                <a:avLst/>
              </a:prstGeom>
              <a:noFill/>
              <a:ln w="6350" algn="ctr">
                <a:solidFill>
                  <a:srgbClr val="92D050"/>
                </a:solidFill>
                <a:round/>
                <a:headEnd/>
                <a:tailEnd type="arrow" w="med" len="med"/>
              </a:ln>
            </p:spPr>
          </p:cxnSp>
          <p:cxnSp>
            <p:nvCxnSpPr>
              <p:cNvPr id="50245" name="Straight Arrow Connector 71"/>
              <p:cNvCxnSpPr>
                <a:cxnSpLocks noChangeShapeType="1"/>
              </p:cNvCxnSpPr>
              <p:nvPr/>
            </p:nvCxnSpPr>
            <p:spPr bwMode="auto">
              <a:xfrm rot="16200000" flipV="1">
                <a:off x="4148138" y="3795713"/>
                <a:ext cx="2066925" cy="590550"/>
              </a:xfrm>
              <a:prstGeom prst="straightConnector1">
                <a:avLst/>
              </a:prstGeom>
              <a:noFill/>
              <a:ln w="6350" algn="ctr">
                <a:solidFill>
                  <a:srgbClr val="92D050"/>
                </a:solidFill>
                <a:round/>
                <a:headEnd/>
                <a:tailEnd type="arrow" w="med" len="med"/>
              </a:ln>
            </p:spPr>
          </p:cxnSp>
          <p:cxnSp>
            <p:nvCxnSpPr>
              <p:cNvPr id="50246" name="Straight Arrow Connector 72"/>
              <p:cNvCxnSpPr>
                <a:cxnSpLocks noChangeShapeType="1"/>
              </p:cNvCxnSpPr>
              <p:nvPr/>
            </p:nvCxnSpPr>
            <p:spPr bwMode="auto">
              <a:xfrm rot="5400000" flipH="1" flipV="1">
                <a:off x="3414712" y="3748088"/>
                <a:ext cx="2057400" cy="676275"/>
              </a:xfrm>
              <a:prstGeom prst="straightConnector1">
                <a:avLst/>
              </a:prstGeom>
              <a:noFill/>
              <a:ln w="6350" algn="ctr">
                <a:solidFill>
                  <a:srgbClr val="92D050"/>
                </a:solidFill>
                <a:round/>
                <a:headEnd/>
                <a:tailEnd type="arrow" w="med" len="med"/>
              </a:ln>
            </p:spPr>
          </p:cxnSp>
          <p:cxnSp>
            <p:nvCxnSpPr>
              <p:cNvPr id="50247" name="Straight Arrow Connector 73"/>
              <p:cNvCxnSpPr>
                <a:cxnSpLocks noChangeShapeType="1"/>
              </p:cNvCxnSpPr>
              <p:nvPr/>
            </p:nvCxnSpPr>
            <p:spPr bwMode="auto">
              <a:xfrm rot="5400000" flipH="1" flipV="1">
                <a:off x="2914650" y="3390900"/>
                <a:ext cx="2133600" cy="1485900"/>
              </a:xfrm>
              <a:prstGeom prst="straightConnector1">
                <a:avLst/>
              </a:prstGeom>
              <a:noFill/>
              <a:ln w="6350" algn="ctr">
                <a:solidFill>
                  <a:srgbClr val="92D050"/>
                </a:solidFill>
                <a:round/>
                <a:headEnd/>
                <a:tailEnd type="arrow" w="med" len="med"/>
              </a:ln>
            </p:spPr>
          </p:cxnSp>
        </p:grpSp>
        <p:grpSp>
          <p:nvGrpSpPr>
            <p:cNvPr id="50218" name="Group 114"/>
            <p:cNvGrpSpPr>
              <a:grpSpLocks/>
            </p:cNvGrpSpPr>
            <p:nvPr/>
          </p:nvGrpSpPr>
          <p:grpSpPr bwMode="auto">
            <a:xfrm>
              <a:off x="3071802" y="1475092"/>
              <a:ext cx="3714776" cy="1241116"/>
              <a:chOff x="3071802" y="1475092"/>
              <a:chExt cx="3714776" cy="1241116"/>
            </a:xfrm>
          </p:grpSpPr>
          <p:cxnSp>
            <p:nvCxnSpPr>
              <p:cNvPr id="50234" name="Straight Arrow Connector 60"/>
              <p:cNvCxnSpPr>
                <a:cxnSpLocks noChangeShapeType="1"/>
              </p:cNvCxnSpPr>
              <p:nvPr/>
            </p:nvCxnSpPr>
            <p:spPr bwMode="auto">
              <a:xfrm rot="10800000">
                <a:off x="3889850" y="1805589"/>
                <a:ext cx="682150" cy="713767"/>
              </a:xfrm>
              <a:prstGeom prst="straightConnector1">
                <a:avLst/>
              </a:prstGeom>
              <a:noFill/>
              <a:ln w="6350" algn="ctr">
                <a:solidFill>
                  <a:srgbClr val="FF9900"/>
                </a:solidFill>
                <a:round/>
                <a:headEnd type="arrow" w="med" len="med"/>
                <a:tailEnd type="arrow" w="med" len="med"/>
              </a:ln>
            </p:spPr>
          </p:cxnSp>
          <p:cxnSp>
            <p:nvCxnSpPr>
              <p:cNvPr id="50235" name="Straight Arrow Connector 61"/>
              <p:cNvCxnSpPr>
                <a:cxnSpLocks noChangeShapeType="1"/>
              </p:cNvCxnSpPr>
              <p:nvPr/>
            </p:nvCxnSpPr>
            <p:spPr bwMode="auto">
              <a:xfrm rot="10800000">
                <a:off x="3071802" y="2714620"/>
                <a:ext cx="1428760" cy="1588"/>
              </a:xfrm>
              <a:prstGeom prst="straightConnector1">
                <a:avLst/>
              </a:prstGeom>
              <a:noFill/>
              <a:ln w="6350" algn="ctr">
                <a:solidFill>
                  <a:srgbClr val="FF9900"/>
                </a:solidFill>
                <a:round/>
                <a:headEnd type="arrow" w="med" len="med"/>
                <a:tailEnd type="arrow" w="med" len="med"/>
              </a:ln>
            </p:spPr>
          </p:cxnSp>
          <p:cxnSp>
            <p:nvCxnSpPr>
              <p:cNvPr id="50236" name="Straight Arrow Connector 62"/>
              <p:cNvCxnSpPr>
                <a:cxnSpLocks noChangeShapeType="1"/>
              </p:cNvCxnSpPr>
              <p:nvPr/>
            </p:nvCxnSpPr>
            <p:spPr bwMode="auto">
              <a:xfrm rot="16200000" flipV="1">
                <a:off x="4573604" y="1768475"/>
                <a:ext cx="606111" cy="19346"/>
              </a:xfrm>
              <a:prstGeom prst="straightConnector1">
                <a:avLst/>
              </a:prstGeom>
              <a:noFill/>
              <a:ln w="6350" algn="ctr">
                <a:solidFill>
                  <a:srgbClr val="FF9900"/>
                </a:solidFill>
                <a:round/>
                <a:headEnd type="arrow" w="med" len="med"/>
                <a:tailEnd type="arrow" w="med" len="med"/>
              </a:ln>
            </p:spPr>
          </p:cxnSp>
          <p:cxnSp>
            <p:nvCxnSpPr>
              <p:cNvPr id="50237" name="Straight Arrow Connector 63"/>
              <p:cNvCxnSpPr>
                <a:cxnSpLocks noChangeShapeType="1"/>
              </p:cNvCxnSpPr>
              <p:nvPr/>
            </p:nvCxnSpPr>
            <p:spPr bwMode="auto">
              <a:xfrm flipV="1">
                <a:off x="5181600" y="1805589"/>
                <a:ext cx="763112" cy="713767"/>
              </a:xfrm>
              <a:prstGeom prst="straightConnector1">
                <a:avLst/>
              </a:prstGeom>
              <a:noFill/>
              <a:ln w="6350" algn="ctr">
                <a:solidFill>
                  <a:srgbClr val="FF9900"/>
                </a:solidFill>
                <a:round/>
                <a:headEnd type="arrow" w="med" len="med"/>
                <a:tailEnd type="arrow" w="med" len="med"/>
              </a:ln>
            </p:spPr>
          </p:cxnSp>
          <p:cxnSp>
            <p:nvCxnSpPr>
              <p:cNvPr id="50238" name="Straight Arrow Connector 64"/>
              <p:cNvCxnSpPr>
                <a:cxnSpLocks noChangeShapeType="1"/>
              </p:cNvCxnSpPr>
              <p:nvPr/>
            </p:nvCxnSpPr>
            <p:spPr bwMode="auto">
              <a:xfrm>
                <a:off x="5214942" y="2714620"/>
                <a:ext cx="1571636" cy="1588"/>
              </a:xfrm>
              <a:prstGeom prst="straightConnector1">
                <a:avLst/>
              </a:prstGeom>
              <a:noFill/>
              <a:ln w="6350" algn="ctr">
                <a:solidFill>
                  <a:srgbClr val="FF9900"/>
                </a:solidFill>
                <a:round/>
                <a:headEnd type="arrow" w="med" len="med"/>
                <a:tailEnd type="arrow" w="med" len="med"/>
              </a:ln>
            </p:spPr>
          </p:cxnSp>
        </p:grpSp>
        <p:pic>
          <p:nvPicPr>
            <p:cNvPr id="50219" name="Picture 49" descr="G:\Documents\Pictures\64x64\apps\ksokoban.png"/>
            <p:cNvPicPr>
              <a:picLocks noChangeAspect="1" noChangeArrowheads="1"/>
            </p:cNvPicPr>
            <p:nvPr/>
          </p:nvPicPr>
          <p:blipFill>
            <a:blip r:embed="rId13"/>
            <a:srcRect/>
            <a:stretch>
              <a:fillRect/>
            </a:stretch>
          </p:blipFill>
          <p:spPr bwMode="auto">
            <a:xfrm>
              <a:off x="8277225" y="2990850"/>
              <a:ext cx="609600" cy="609600"/>
            </a:xfrm>
            <a:prstGeom prst="rect">
              <a:avLst/>
            </a:prstGeom>
            <a:noFill/>
            <a:ln w="9525">
              <a:noFill/>
              <a:miter lim="800000"/>
              <a:headEnd/>
              <a:tailEnd/>
            </a:ln>
          </p:spPr>
        </p:pic>
        <p:pic>
          <p:nvPicPr>
            <p:cNvPr id="50220" name="Picture 50" descr="G:\Documents\Pictures\64x64\apps\knotes.png"/>
            <p:cNvPicPr>
              <a:picLocks noChangeAspect="1" noChangeArrowheads="1"/>
            </p:cNvPicPr>
            <p:nvPr/>
          </p:nvPicPr>
          <p:blipFill>
            <a:blip r:embed="rId14"/>
            <a:srcRect/>
            <a:stretch>
              <a:fillRect/>
            </a:stretch>
          </p:blipFill>
          <p:spPr bwMode="auto">
            <a:xfrm>
              <a:off x="3886201" y="5295899"/>
              <a:ext cx="609601" cy="609601"/>
            </a:xfrm>
            <a:prstGeom prst="rect">
              <a:avLst/>
            </a:prstGeom>
            <a:noFill/>
            <a:ln w="9525">
              <a:noFill/>
              <a:miter lim="800000"/>
              <a:headEnd/>
              <a:tailEnd/>
            </a:ln>
          </p:spPr>
        </p:pic>
        <p:pic>
          <p:nvPicPr>
            <p:cNvPr id="48"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66752" y="3147996"/>
              <a:ext cx="609601" cy="609601"/>
            </a:xfrm>
            <a:prstGeom prst="rect">
              <a:avLst/>
            </a:prstGeom>
            <a:noFill/>
          </p:spPr>
        </p:pic>
        <p:pic>
          <p:nvPicPr>
            <p:cNvPr id="49" name="Picture 49" descr="G:\Documents\Pictures\64x64\apps\ksokoban.png"/>
            <p:cNvPicPr>
              <a:picLocks noChangeAspect="1" noChangeArrowheads="1"/>
            </p:cNvPicPr>
            <p:nvPr/>
          </p:nvPicPr>
          <p:blipFill>
            <a:blip r:embed="rId13"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50" name="Picture 49" descr="G:\Documents\Pictures\64x64\apps\ksokoban.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grpSp>
          <p:nvGrpSpPr>
            <p:cNvPr id="50224" name="Group 102"/>
            <p:cNvGrpSpPr>
              <a:grpSpLocks/>
            </p:cNvGrpSpPr>
            <p:nvPr/>
          </p:nvGrpSpPr>
          <p:grpSpPr bwMode="auto">
            <a:xfrm>
              <a:off x="2419351" y="3070224"/>
              <a:ext cx="5000624" cy="2263775"/>
              <a:chOff x="2419351" y="3032124"/>
              <a:chExt cx="5000624" cy="2263775"/>
            </a:xfrm>
          </p:grpSpPr>
          <p:cxnSp>
            <p:nvCxnSpPr>
              <p:cNvPr id="50225" name="Elbow Connector 51"/>
              <p:cNvCxnSpPr>
                <a:cxnSpLocks noChangeShapeType="1"/>
              </p:cNvCxnSpPr>
              <p:nvPr/>
            </p:nvCxnSpPr>
            <p:spPr bwMode="auto">
              <a:xfrm rot="5400000">
                <a:off x="4405316" y="3519487"/>
                <a:ext cx="952497" cy="28579"/>
              </a:xfrm>
              <a:prstGeom prst="bentConnector3">
                <a:avLst>
                  <a:gd name="adj1" fmla="val 74000"/>
                </a:avLst>
              </a:prstGeom>
              <a:noFill/>
              <a:ln w="6350" algn="ctr">
                <a:solidFill>
                  <a:srgbClr val="FF9900"/>
                </a:solidFill>
                <a:round/>
                <a:headEnd/>
                <a:tailEnd type="arrow" w="med" len="med"/>
              </a:ln>
            </p:spPr>
          </p:cxnSp>
          <p:cxnSp>
            <p:nvCxnSpPr>
              <p:cNvPr id="50226" name="Elbow Connector 52"/>
              <p:cNvCxnSpPr>
                <a:cxnSpLocks noChangeShapeType="1"/>
              </p:cNvCxnSpPr>
              <p:nvPr/>
            </p:nvCxnSpPr>
            <p:spPr bwMode="auto">
              <a:xfrm rot="16200000" flipH="1">
                <a:off x="4978398" y="2949572"/>
                <a:ext cx="1101725" cy="1266829"/>
              </a:xfrm>
              <a:prstGeom prst="bentConnector3">
                <a:avLst>
                  <a:gd name="adj1" fmla="val 50000"/>
                </a:avLst>
              </a:prstGeom>
              <a:noFill/>
              <a:ln w="6350" algn="ctr">
                <a:solidFill>
                  <a:srgbClr val="FF9900"/>
                </a:solidFill>
                <a:round/>
                <a:headEnd/>
                <a:tailEnd type="arrow" w="med" len="med"/>
              </a:ln>
            </p:spPr>
          </p:cxnSp>
          <p:cxnSp>
            <p:nvCxnSpPr>
              <p:cNvPr id="50227" name="Elbow Connector 53"/>
              <p:cNvCxnSpPr>
                <a:cxnSpLocks noChangeShapeType="1"/>
              </p:cNvCxnSpPr>
              <p:nvPr/>
            </p:nvCxnSpPr>
            <p:spPr bwMode="auto">
              <a:xfrm rot="16200000" flipH="1">
                <a:off x="5607048" y="2320922"/>
                <a:ext cx="1101725" cy="2524129"/>
              </a:xfrm>
              <a:prstGeom prst="bentConnector3">
                <a:avLst>
                  <a:gd name="adj1" fmla="val 21472"/>
                </a:avLst>
              </a:prstGeom>
              <a:noFill/>
              <a:ln w="6350" algn="ctr">
                <a:solidFill>
                  <a:srgbClr val="FF9900"/>
                </a:solidFill>
                <a:round/>
                <a:headEnd/>
                <a:tailEnd type="arrow" w="med" len="med"/>
              </a:ln>
            </p:spPr>
          </p:cxnSp>
          <p:cxnSp>
            <p:nvCxnSpPr>
              <p:cNvPr id="50228" name="Elbow Connector 54"/>
              <p:cNvCxnSpPr>
                <a:cxnSpLocks noChangeShapeType="1"/>
              </p:cNvCxnSpPr>
              <p:nvPr/>
            </p:nvCxnSpPr>
            <p:spPr bwMode="auto">
              <a:xfrm rot="5400000">
                <a:off x="3678236" y="2878139"/>
                <a:ext cx="1063625" cy="1371596"/>
              </a:xfrm>
              <a:prstGeom prst="bentConnector3">
                <a:avLst>
                  <a:gd name="adj1" fmla="val 50000"/>
                </a:avLst>
              </a:prstGeom>
              <a:noFill/>
              <a:ln w="6350" algn="ctr">
                <a:solidFill>
                  <a:srgbClr val="FF9900"/>
                </a:solidFill>
                <a:round/>
                <a:headEnd/>
                <a:tailEnd type="arrow" w="med" len="med"/>
              </a:ln>
            </p:spPr>
          </p:cxnSp>
          <p:cxnSp>
            <p:nvCxnSpPr>
              <p:cNvPr id="50229" name="Elbow Connector 55"/>
              <p:cNvCxnSpPr>
                <a:cxnSpLocks noChangeShapeType="1"/>
              </p:cNvCxnSpPr>
              <p:nvPr/>
            </p:nvCxnSpPr>
            <p:spPr bwMode="auto">
              <a:xfrm rot="5400000">
                <a:off x="3411536" y="3811589"/>
                <a:ext cx="2263775" cy="704846"/>
              </a:xfrm>
              <a:prstGeom prst="bentConnector3">
                <a:avLst>
                  <a:gd name="adj1" fmla="val 32329"/>
                </a:avLst>
              </a:prstGeom>
              <a:noFill/>
              <a:ln w="6350" algn="ctr">
                <a:solidFill>
                  <a:srgbClr val="FF9900"/>
                </a:solidFill>
                <a:round/>
                <a:headEnd/>
                <a:tailEnd type="arrow" w="med" len="med"/>
              </a:ln>
            </p:spPr>
          </p:cxnSp>
          <p:cxnSp>
            <p:nvCxnSpPr>
              <p:cNvPr id="50230" name="Elbow Connector 56"/>
              <p:cNvCxnSpPr>
                <a:cxnSpLocks noChangeShapeType="1"/>
              </p:cNvCxnSpPr>
              <p:nvPr/>
            </p:nvCxnSpPr>
            <p:spPr bwMode="auto">
              <a:xfrm rot="16200000" flipH="1">
                <a:off x="4087811" y="3840160"/>
                <a:ext cx="2149475" cy="533404"/>
              </a:xfrm>
              <a:prstGeom prst="bentConnector3">
                <a:avLst>
                  <a:gd name="adj1" fmla="val 34046"/>
                </a:avLst>
              </a:prstGeom>
              <a:noFill/>
              <a:ln w="6350" algn="ctr">
                <a:solidFill>
                  <a:srgbClr val="FF9900"/>
                </a:solidFill>
                <a:round/>
                <a:headEnd/>
                <a:tailEnd type="arrow" w="med" len="med"/>
              </a:ln>
            </p:spPr>
          </p:cxnSp>
          <p:cxnSp>
            <p:nvCxnSpPr>
              <p:cNvPr id="50231" name="Elbow Connector 57"/>
              <p:cNvCxnSpPr>
                <a:cxnSpLocks noChangeShapeType="1"/>
              </p:cNvCxnSpPr>
              <p:nvPr/>
            </p:nvCxnSpPr>
            <p:spPr bwMode="auto">
              <a:xfrm rot="16200000" flipH="1">
                <a:off x="4887910" y="3040060"/>
                <a:ext cx="1968500" cy="1952629"/>
              </a:xfrm>
              <a:prstGeom prst="bentConnector3">
                <a:avLst>
                  <a:gd name="adj1" fmla="val 36935"/>
                </a:avLst>
              </a:prstGeom>
              <a:noFill/>
              <a:ln w="6350" algn="ctr">
                <a:solidFill>
                  <a:srgbClr val="FF9900"/>
                </a:solidFill>
                <a:round/>
                <a:headEnd/>
                <a:tailEnd type="arrow" w="med" len="med"/>
              </a:ln>
            </p:spPr>
          </p:cxnSp>
          <p:cxnSp>
            <p:nvCxnSpPr>
              <p:cNvPr id="50232" name="Elbow Connector 58"/>
              <p:cNvCxnSpPr>
                <a:cxnSpLocks noChangeShapeType="1"/>
              </p:cNvCxnSpPr>
              <p:nvPr/>
            </p:nvCxnSpPr>
            <p:spPr bwMode="auto">
              <a:xfrm rot="5400000">
                <a:off x="3125786" y="2325689"/>
                <a:ext cx="1063625" cy="2476496"/>
              </a:xfrm>
              <a:prstGeom prst="bentConnector3">
                <a:avLst>
                  <a:gd name="adj1" fmla="val 50000"/>
                </a:avLst>
              </a:prstGeom>
              <a:noFill/>
              <a:ln w="6350" algn="ctr">
                <a:solidFill>
                  <a:srgbClr val="FF9900"/>
                </a:solidFill>
                <a:round/>
                <a:headEnd/>
                <a:tailEnd type="arrow" w="med" len="med"/>
              </a:ln>
            </p:spPr>
          </p:cxnSp>
          <p:cxnSp>
            <p:nvCxnSpPr>
              <p:cNvPr id="50233" name="Elbow Connector 59"/>
              <p:cNvCxnSpPr>
                <a:cxnSpLocks noChangeShapeType="1"/>
              </p:cNvCxnSpPr>
              <p:nvPr/>
            </p:nvCxnSpPr>
            <p:spPr bwMode="auto">
              <a:xfrm rot="5400000">
                <a:off x="2872183" y="3219850"/>
                <a:ext cx="2211388" cy="1835939"/>
              </a:xfrm>
              <a:prstGeom prst="bentConnector3">
                <a:avLst>
                  <a:gd name="adj1" fmla="val 24157"/>
                </a:avLst>
              </a:prstGeom>
              <a:noFill/>
              <a:ln w="6350" algn="ctr">
                <a:solidFill>
                  <a:srgbClr val="FF9900"/>
                </a:solidFill>
                <a:round/>
                <a:headEnd/>
                <a:tailEnd type="arrow" w="med" len="med"/>
              </a:ln>
            </p:spPr>
          </p:cxn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bwMode="auto">
          <a:xfrm>
            <a:off x="700088" y="273050"/>
            <a:ext cx="3008312" cy="1162050"/>
          </a:xfrm>
          <a:prstGeom prst="rect">
            <a:avLst/>
          </a:prstGeom>
          <a:solidFill>
            <a:srgbClr val="FFFFFF"/>
          </a:solidFill>
          <a:ln>
            <a:solidFill>
              <a:srgbClr val="000000"/>
            </a:solidFill>
            <a:miter lim="800000"/>
            <a:headEnd/>
            <a:tailEnd/>
          </a:ln>
        </p:spPr>
        <p:txBody>
          <a:bodyPr anchor="b"/>
          <a:lstStyle/>
          <a:p>
            <a:pPr algn="l"/>
            <a:r>
              <a:rPr lang="en-GB" sz="2000" b="1" smtClean="0">
                <a:solidFill>
                  <a:srgbClr val="FF6600"/>
                </a:solidFill>
                <a:latin typeface="Arial" charset="0"/>
              </a:rPr>
              <a:t>Charting (3)</a:t>
            </a:r>
          </a:p>
        </p:txBody>
      </p:sp>
      <p:sp>
        <p:nvSpPr>
          <p:cNvPr id="51203" name="Text Placeholder 3"/>
          <p:cNvSpPr>
            <a:spLocks noGrp="1"/>
          </p:cNvSpPr>
          <p:nvPr>
            <p:ph type="body" sz="half" idx="4294967295"/>
          </p:nvPr>
        </p:nvSpPr>
        <p:spPr bwMode="auto">
          <a:xfrm>
            <a:off x="700088" y="1412875"/>
            <a:ext cx="3008312" cy="4691063"/>
          </a:xfrm>
          <a:prstGeom prst="rect">
            <a:avLst/>
          </a:prstGeom>
          <a:solidFill>
            <a:srgbClr val="FFFFFF"/>
          </a:solidFill>
          <a:ln>
            <a:solidFill>
              <a:srgbClr val="000000"/>
            </a:solidFill>
            <a:miter lim="800000"/>
            <a:headEnd/>
            <a:tailEnd/>
          </a:ln>
        </p:spPr>
        <p:txBody>
          <a:bodyPr/>
          <a:lstStyle/>
          <a:p>
            <a:pPr marL="0" indent="0">
              <a:buFontTx/>
              <a:buNone/>
            </a:pPr>
            <a:r>
              <a:rPr lang="en-GB" sz="1800" smtClean="0">
                <a:solidFill>
                  <a:schemeClr val="accent2"/>
                </a:solidFill>
                <a:latin typeface="Arial" charset="0"/>
              </a:rPr>
              <a:t>Charting presents an opportunity to make use of people and resources to fine tune your plans at each point.</a:t>
            </a:r>
            <a:r>
              <a:rPr lang="en-GB" sz="1800" smtClean="0"/>
              <a:t>  </a:t>
            </a:r>
          </a:p>
        </p:txBody>
      </p:sp>
      <p:sp>
        <p:nvSpPr>
          <p:cNvPr id="51204" name="TextBox 12"/>
          <p:cNvSpPr txBox="1">
            <a:spLocks noChangeArrowheads="1"/>
          </p:cNvSpPr>
          <p:nvPr/>
        </p:nvSpPr>
        <p:spPr bwMode="auto">
          <a:xfrm>
            <a:off x="6110288" y="6151563"/>
            <a:ext cx="493712" cy="369887"/>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ME</a:t>
            </a:r>
          </a:p>
        </p:txBody>
      </p:sp>
      <p:sp>
        <p:nvSpPr>
          <p:cNvPr id="51205" name="TextBox 13"/>
          <p:cNvSpPr txBox="1">
            <a:spLocks noChangeArrowheads="1"/>
          </p:cNvSpPr>
          <p:nvPr/>
        </p:nvSpPr>
        <p:spPr bwMode="auto">
          <a:xfrm>
            <a:off x="4533900" y="539750"/>
            <a:ext cx="1204913" cy="369888"/>
          </a:xfrm>
          <a:prstGeom prst="rect">
            <a:avLst/>
          </a:prstGeom>
          <a:noFill/>
          <a:ln w="9525">
            <a:noFill/>
            <a:miter lim="800000"/>
            <a:headEnd/>
            <a:tailEnd/>
          </a:ln>
        </p:spPr>
        <p:txBody>
          <a:bodyPr wrap="none">
            <a:spAutoFit/>
          </a:bodyPr>
          <a:lstStyle/>
          <a:p>
            <a:r>
              <a:rPr lang="en-GB" sz="1800">
                <a:solidFill>
                  <a:schemeClr val="tx1"/>
                </a:solidFill>
                <a:latin typeface="Calibri" pitchFamily="34" charset="0"/>
              </a:rPr>
              <a:t>MY GOALS</a:t>
            </a:r>
          </a:p>
        </p:txBody>
      </p:sp>
      <p:sp>
        <p:nvSpPr>
          <p:cNvPr id="20" name="Freeform 19"/>
          <p:cNvSpPr/>
          <p:nvPr/>
        </p:nvSpPr>
        <p:spPr>
          <a:xfrm>
            <a:off x="4157663" y="693738"/>
            <a:ext cx="1835150" cy="5645150"/>
          </a:xfrm>
          <a:custGeom>
            <a:avLst/>
            <a:gdLst>
              <a:gd name="connsiteX0" fmla="*/ 1309254 w 1782618"/>
              <a:gd name="connsiteY0" fmla="*/ 5454073 h 5454073"/>
              <a:gd name="connsiteX1" fmla="*/ 48491 w 1782618"/>
              <a:gd name="connsiteY1" fmla="*/ 3639128 h 5454073"/>
              <a:gd name="connsiteX2" fmla="*/ 1600200 w 1782618"/>
              <a:gd name="connsiteY2" fmla="*/ 1616364 h 5454073"/>
              <a:gd name="connsiteX3" fmla="*/ 1143000 w 1782618"/>
              <a:gd name="connsiteY3" fmla="*/ 854364 h 5454073"/>
              <a:gd name="connsiteX4" fmla="*/ 1420091 w 1782618"/>
              <a:gd name="connsiteY4" fmla="*/ 120073 h 5454073"/>
              <a:gd name="connsiteX5" fmla="*/ 1420091 w 1782618"/>
              <a:gd name="connsiteY5" fmla="*/ 133928 h 5454073"/>
              <a:gd name="connsiteX0" fmla="*/ 1394655 w 1551674"/>
              <a:gd name="connsiteY0" fmla="*/ 5454073 h 5454073"/>
              <a:gd name="connsiteX1" fmla="*/ 133892 w 1551674"/>
              <a:gd name="connsiteY1" fmla="*/ 3639128 h 5454073"/>
              <a:gd name="connsiteX2" fmla="*/ 591300 w 1551674"/>
              <a:gd name="connsiteY2" fmla="*/ 2042298 h 5454073"/>
              <a:gd name="connsiteX3" fmla="*/ 1228401 w 1551674"/>
              <a:gd name="connsiteY3" fmla="*/ 854364 h 5454073"/>
              <a:gd name="connsiteX4" fmla="*/ 1505492 w 1551674"/>
              <a:gd name="connsiteY4" fmla="*/ 120073 h 5454073"/>
              <a:gd name="connsiteX5" fmla="*/ 1505492 w 1551674"/>
              <a:gd name="connsiteY5" fmla="*/ 133928 h 5454073"/>
              <a:gd name="connsiteX0" fmla="*/ 1394655 w 1682317"/>
              <a:gd name="connsiteY0" fmla="*/ 5454073 h 5454073"/>
              <a:gd name="connsiteX1" fmla="*/ 133892 w 1682317"/>
              <a:gd name="connsiteY1" fmla="*/ 3639128 h 5454073"/>
              <a:gd name="connsiteX2" fmla="*/ 591300 w 1682317"/>
              <a:gd name="connsiteY2" fmla="*/ 2042298 h 5454073"/>
              <a:gd name="connsiteX3" fmla="*/ 444540 w 1682317"/>
              <a:gd name="connsiteY3" fmla="*/ 854364 h 5454073"/>
              <a:gd name="connsiteX4" fmla="*/ 1505492 w 1682317"/>
              <a:gd name="connsiteY4" fmla="*/ 120073 h 5454073"/>
              <a:gd name="connsiteX5" fmla="*/ 1505492 w 1682317"/>
              <a:gd name="connsiteY5" fmla="*/ 133928 h 5454073"/>
              <a:gd name="connsiteX0" fmla="*/ 1394655 w 1534333"/>
              <a:gd name="connsiteY0" fmla="*/ 5454073 h 5454073"/>
              <a:gd name="connsiteX1" fmla="*/ 133892 w 1534333"/>
              <a:gd name="connsiteY1" fmla="*/ 3639128 h 5454073"/>
              <a:gd name="connsiteX2" fmla="*/ 591300 w 1534333"/>
              <a:gd name="connsiteY2" fmla="*/ 2042298 h 5454073"/>
              <a:gd name="connsiteX3" fmla="*/ 444540 w 1534333"/>
              <a:gd name="connsiteY3" fmla="*/ 854364 h 5454073"/>
              <a:gd name="connsiteX4" fmla="*/ 1505492 w 1534333"/>
              <a:gd name="connsiteY4" fmla="*/ 120073 h 5454073"/>
              <a:gd name="connsiteX5" fmla="*/ 271493 w 1534333"/>
              <a:gd name="connsiteY5" fmla="*/ 133928 h 5454073"/>
              <a:gd name="connsiteX0" fmla="*/ 1394655 w 1394655"/>
              <a:gd name="connsiteY0" fmla="*/ 5387109 h 5387109"/>
              <a:gd name="connsiteX1" fmla="*/ 133892 w 1394655"/>
              <a:gd name="connsiteY1" fmla="*/ 3572164 h 5387109"/>
              <a:gd name="connsiteX2" fmla="*/ 591300 w 1394655"/>
              <a:gd name="connsiteY2" fmla="*/ 1975334 h 5387109"/>
              <a:gd name="connsiteX3" fmla="*/ 444540 w 1394655"/>
              <a:gd name="connsiteY3" fmla="*/ 787400 h 5387109"/>
              <a:gd name="connsiteX4" fmla="*/ 628498 w 1394655"/>
              <a:gd name="connsiteY4" fmla="*/ 385545 h 5387109"/>
              <a:gd name="connsiteX5" fmla="*/ 271493 w 1394655"/>
              <a:gd name="connsiteY5" fmla="*/ 66964 h 5387109"/>
              <a:gd name="connsiteX0" fmla="*/ 1594236 w 1594236"/>
              <a:gd name="connsiteY0" fmla="*/ 5387109 h 5387109"/>
              <a:gd name="connsiteX1" fmla="*/ 333473 w 1594236"/>
              <a:gd name="connsiteY1" fmla="*/ 3572164 h 5387109"/>
              <a:gd name="connsiteX2" fmla="*/ 76235 w 1594236"/>
              <a:gd name="connsiteY2" fmla="*/ 3296440 h 5387109"/>
              <a:gd name="connsiteX3" fmla="*/ 790881 w 1594236"/>
              <a:gd name="connsiteY3" fmla="*/ 1975334 h 5387109"/>
              <a:gd name="connsiteX4" fmla="*/ 644121 w 1594236"/>
              <a:gd name="connsiteY4" fmla="*/ 787400 h 5387109"/>
              <a:gd name="connsiteX5" fmla="*/ 828079 w 1594236"/>
              <a:gd name="connsiteY5" fmla="*/ 385545 h 5387109"/>
              <a:gd name="connsiteX6" fmla="*/ 471074 w 1594236"/>
              <a:gd name="connsiteY6" fmla="*/ 66964 h 5387109"/>
              <a:gd name="connsiteX0" fmla="*/ 1594236 w 1594236"/>
              <a:gd name="connsiteY0" fmla="*/ 5387109 h 5387109"/>
              <a:gd name="connsiteX1" fmla="*/ 333473 w 1594236"/>
              <a:gd name="connsiteY1" fmla="*/ 3790325 h 5387109"/>
              <a:gd name="connsiteX2" fmla="*/ 76235 w 1594236"/>
              <a:gd name="connsiteY2" fmla="*/ 3296440 h 5387109"/>
              <a:gd name="connsiteX3" fmla="*/ 790881 w 1594236"/>
              <a:gd name="connsiteY3" fmla="*/ 1975334 h 5387109"/>
              <a:gd name="connsiteX4" fmla="*/ 644121 w 1594236"/>
              <a:gd name="connsiteY4" fmla="*/ 787400 h 5387109"/>
              <a:gd name="connsiteX5" fmla="*/ 828079 w 1594236"/>
              <a:gd name="connsiteY5" fmla="*/ 385545 h 5387109"/>
              <a:gd name="connsiteX6" fmla="*/ 471074 w 1594236"/>
              <a:gd name="connsiteY6" fmla="*/ 66964 h 5387109"/>
              <a:gd name="connsiteX0" fmla="*/ 1472371 w 1472371"/>
              <a:gd name="connsiteY0" fmla="*/ 5387109 h 5387109"/>
              <a:gd name="connsiteX1" fmla="*/ 211608 w 1472371"/>
              <a:gd name="connsiteY1" fmla="*/ 3790325 h 5387109"/>
              <a:gd name="connsiteX2" fmla="*/ 303615 w 1472371"/>
              <a:gd name="connsiteY2" fmla="*/ 3296441 h 5387109"/>
              <a:gd name="connsiteX3" fmla="*/ 669016 w 1472371"/>
              <a:gd name="connsiteY3" fmla="*/ 1975334 h 5387109"/>
              <a:gd name="connsiteX4" fmla="*/ 522256 w 1472371"/>
              <a:gd name="connsiteY4" fmla="*/ 787400 h 5387109"/>
              <a:gd name="connsiteX5" fmla="*/ 706214 w 1472371"/>
              <a:gd name="connsiteY5" fmla="*/ 385545 h 5387109"/>
              <a:gd name="connsiteX6" fmla="*/ 349209 w 1472371"/>
              <a:gd name="connsiteY6" fmla="*/ 66964 h 5387109"/>
              <a:gd name="connsiteX0" fmla="*/ 1472371 w 1472371"/>
              <a:gd name="connsiteY0" fmla="*/ 5387109 h 5387109"/>
              <a:gd name="connsiteX1" fmla="*/ 211608 w 1472371"/>
              <a:gd name="connsiteY1" fmla="*/ 3790325 h 5387109"/>
              <a:gd name="connsiteX2" fmla="*/ 303615 w 1472371"/>
              <a:gd name="connsiteY2" fmla="*/ 3296441 h 5387109"/>
              <a:gd name="connsiteX3" fmla="*/ 669016 w 1472371"/>
              <a:gd name="connsiteY3" fmla="*/ 1975334 h 5387109"/>
              <a:gd name="connsiteX4" fmla="*/ 522256 w 1472371"/>
              <a:gd name="connsiteY4" fmla="*/ 787400 h 5387109"/>
              <a:gd name="connsiteX5" fmla="*/ 706214 w 1472371"/>
              <a:gd name="connsiteY5" fmla="*/ 385545 h 5387109"/>
              <a:gd name="connsiteX6" fmla="*/ 349209 w 1472371"/>
              <a:gd name="connsiteY6" fmla="*/ 66964 h 5387109"/>
              <a:gd name="connsiteX0" fmla="*/ 1309390 w 1309390"/>
              <a:gd name="connsiteY0" fmla="*/ 5387109 h 5387109"/>
              <a:gd name="connsiteX1" fmla="*/ 48627 w 1309390"/>
              <a:gd name="connsiteY1" fmla="*/ 3790325 h 5387109"/>
              <a:gd name="connsiteX2" fmla="*/ 140634 w 1309390"/>
              <a:gd name="connsiteY2" fmla="*/ 3296441 h 5387109"/>
              <a:gd name="connsiteX3" fmla="*/ 506035 w 1309390"/>
              <a:gd name="connsiteY3" fmla="*/ 1975334 h 5387109"/>
              <a:gd name="connsiteX4" fmla="*/ 359275 w 1309390"/>
              <a:gd name="connsiteY4" fmla="*/ 787400 h 5387109"/>
              <a:gd name="connsiteX5" fmla="*/ 543233 w 1309390"/>
              <a:gd name="connsiteY5" fmla="*/ 385545 h 5387109"/>
              <a:gd name="connsiteX6" fmla="*/ 186228 w 1309390"/>
              <a:gd name="connsiteY6" fmla="*/ 66964 h 5387109"/>
              <a:gd name="connsiteX0" fmla="*/ 1309390 w 1309390"/>
              <a:gd name="connsiteY0" fmla="*/ 5387109 h 5387109"/>
              <a:gd name="connsiteX1" fmla="*/ 48627 w 1309390"/>
              <a:gd name="connsiteY1" fmla="*/ 3790325 h 5387109"/>
              <a:gd name="connsiteX2" fmla="*/ 140634 w 1309390"/>
              <a:gd name="connsiteY2" fmla="*/ 3296441 h 5387109"/>
              <a:gd name="connsiteX3" fmla="*/ 506035 w 1309390"/>
              <a:gd name="connsiteY3" fmla="*/ 1975334 h 5387109"/>
              <a:gd name="connsiteX4" fmla="*/ 359275 w 1309390"/>
              <a:gd name="connsiteY4" fmla="*/ 787400 h 5387109"/>
              <a:gd name="connsiteX5" fmla="*/ 543233 w 1309390"/>
              <a:gd name="connsiteY5" fmla="*/ 385545 h 5387109"/>
              <a:gd name="connsiteX6" fmla="*/ 186228 w 1309390"/>
              <a:gd name="connsiteY6" fmla="*/ 66964 h 538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390" h="5387109">
                <a:moveTo>
                  <a:pt x="1309390" y="5387109"/>
                </a:moveTo>
                <a:cubicBezTo>
                  <a:pt x="654763" y="4799445"/>
                  <a:pt x="182519" y="4358954"/>
                  <a:pt x="48627" y="3790325"/>
                </a:cubicBezTo>
                <a:cubicBezTo>
                  <a:pt x="0" y="3486898"/>
                  <a:pt x="64399" y="3484664"/>
                  <a:pt x="140634" y="3296441"/>
                </a:cubicBezTo>
                <a:cubicBezTo>
                  <a:pt x="216869" y="2993943"/>
                  <a:pt x="469595" y="2393508"/>
                  <a:pt x="506035" y="1975334"/>
                </a:cubicBezTo>
                <a:cubicBezTo>
                  <a:pt x="542475" y="1557161"/>
                  <a:pt x="353075" y="1052365"/>
                  <a:pt x="359275" y="787400"/>
                </a:cubicBezTo>
                <a:cubicBezTo>
                  <a:pt x="365475" y="522435"/>
                  <a:pt x="572074" y="505618"/>
                  <a:pt x="543233" y="385545"/>
                </a:cubicBezTo>
                <a:cubicBezTo>
                  <a:pt x="514392" y="265472"/>
                  <a:pt x="209319" y="0"/>
                  <a:pt x="186228" y="66964"/>
                </a:cubicBezTo>
              </a:path>
            </a:pathLst>
          </a:custGeom>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en-GB" sz="1800" b="0"/>
          </a:p>
        </p:txBody>
      </p:sp>
      <p:cxnSp>
        <p:nvCxnSpPr>
          <p:cNvPr id="16" name="Straight Connector 15"/>
          <p:cNvCxnSpPr>
            <a:stCxn id="20" idx="0"/>
          </p:cNvCxnSpPr>
          <p:nvPr/>
        </p:nvCxnSpPr>
        <p:spPr>
          <a:xfrm flipH="1" flipV="1">
            <a:off x="4202113" y="4518025"/>
            <a:ext cx="1790700" cy="1820863"/>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rot="5400000" flipH="1" flipV="1">
            <a:off x="2356644" y="2585244"/>
            <a:ext cx="3800475" cy="87313"/>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5929313" y="6203950"/>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cxnSp>
        <p:nvCxnSpPr>
          <p:cNvPr id="12" name="Straight Connector 11"/>
          <p:cNvCxnSpPr>
            <a:stCxn id="19" idx="3"/>
            <a:endCxn id="20" idx="3"/>
          </p:cNvCxnSpPr>
          <p:nvPr/>
        </p:nvCxnSpPr>
        <p:spPr>
          <a:xfrm rot="5400000" flipH="1" flipV="1">
            <a:off x="3617119" y="3321844"/>
            <a:ext cx="1808162" cy="692150"/>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a:stCxn id="20" idx="3"/>
          </p:cNvCxnSpPr>
          <p:nvPr/>
        </p:nvCxnSpPr>
        <p:spPr>
          <a:xfrm flipH="1" flipV="1">
            <a:off x="4310063" y="685800"/>
            <a:ext cx="557212" cy="2078038"/>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5" idx="1"/>
          </p:cNvCxnSpPr>
          <p:nvPr/>
        </p:nvCxnSpPr>
        <p:spPr>
          <a:xfrm rot="16200000" flipV="1">
            <a:off x="4414838" y="614363"/>
            <a:ext cx="396875" cy="56197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5" idx="0"/>
            <a:endCxn id="23" idx="4"/>
          </p:cNvCxnSpPr>
          <p:nvPr/>
        </p:nvCxnSpPr>
        <p:spPr>
          <a:xfrm rot="16200000" flipH="1" flipV="1">
            <a:off x="4039394" y="1918494"/>
            <a:ext cx="1735137" cy="53975"/>
          </a:xfrm>
          <a:prstGeom prst="line">
            <a:avLst/>
          </a:prstGeom>
          <a:ln/>
        </p:spPr>
        <p:style>
          <a:lnRef idx="2">
            <a:schemeClr val="dk1"/>
          </a:lnRef>
          <a:fillRef idx="0">
            <a:schemeClr val="dk1"/>
          </a:fillRef>
          <a:effectRef idx="1">
            <a:schemeClr val="dk1"/>
          </a:effectRef>
          <a:fontRef idx="minor">
            <a:schemeClr val="tx1"/>
          </a:fontRef>
        </p:style>
      </p:cxnSp>
      <p:sp>
        <p:nvSpPr>
          <p:cNvPr id="23" name="Oval 22"/>
          <p:cNvSpPr/>
          <p:nvPr/>
        </p:nvSpPr>
        <p:spPr>
          <a:xfrm>
            <a:off x="4822825" y="2700338"/>
            <a:ext cx="114300" cy="11271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schemeClr val="bg1">
                  <a:lumMod val="95000"/>
                </a:schemeClr>
              </a:solidFill>
            </a:endParaRPr>
          </a:p>
        </p:txBody>
      </p:sp>
      <p:sp>
        <p:nvSpPr>
          <p:cNvPr id="19" name="Oval 18"/>
          <p:cNvSpPr/>
          <p:nvPr/>
        </p:nvSpPr>
        <p:spPr>
          <a:xfrm>
            <a:off x="4159250" y="4473575"/>
            <a:ext cx="114300" cy="1143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schemeClr val="bg1">
                  <a:lumMod val="95000"/>
                </a:schemeClr>
              </a:solidFill>
            </a:endParaRPr>
          </a:p>
        </p:txBody>
      </p:sp>
      <p:cxnSp>
        <p:nvCxnSpPr>
          <p:cNvPr id="21" name="Straight Arrow Connector 20"/>
          <p:cNvCxnSpPr/>
          <p:nvPr/>
        </p:nvCxnSpPr>
        <p:spPr>
          <a:xfrm rot="10800000" flipV="1">
            <a:off x="5062538" y="1120775"/>
            <a:ext cx="9350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4876800" y="1077913"/>
            <a:ext cx="114300"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schemeClr val="bg1">
                  <a:lumMod val="95000"/>
                </a:schemeClr>
              </a:solidFill>
            </a:endParaRPr>
          </a:p>
        </p:txBody>
      </p:sp>
      <p:sp>
        <p:nvSpPr>
          <p:cNvPr id="6" name="Oval 5"/>
          <p:cNvSpPr/>
          <p:nvPr/>
        </p:nvSpPr>
        <p:spPr>
          <a:xfrm>
            <a:off x="4084638" y="500063"/>
            <a:ext cx="4286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p>
        </p:txBody>
      </p:sp>
      <p:sp>
        <p:nvSpPr>
          <p:cNvPr id="51219" name="TextBox 31"/>
          <p:cNvSpPr txBox="1">
            <a:spLocks noChangeArrowheads="1"/>
          </p:cNvSpPr>
          <p:nvPr/>
        </p:nvSpPr>
        <p:spPr bwMode="auto">
          <a:xfrm>
            <a:off x="6008688" y="936625"/>
            <a:ext cx="2776537" cy="922338"/>
          </a:xfrm>
          <a:prstGeom prst="rect">
            <a:avLst/>
          </a:prstGeom>
          <a:noFill/>
          <a:ln w="9525">
            <a:noFill/>
            <a:miter lim="800000"/>
            <a:headEnd/>
            <a:tailEnd/>
          </a:ln>
        </p:spPr>
        <p:txBody>
          <a:bodyPr>
            <a:spAutoFit/>
          </a:bodyPr>
          <a:lstStyle/>
          <a:p>
            <a:r>
              <a:rPr lang="en-GB" sz="1800" b="0">
                <a:solidFill>
                  <a:schemeClr val="tx1"/>
                </a:solidFill>
                <a:latin typeface="Calibri" pitchFamily="34" charset="0"/>
              </a:rPr>
              <a:t>Useful resources, </a:t>
            </a:r>
          </a:p>
          <a:p>
            <a:r>
              <a:rPr lang="en-GB" sz="1800" b="0">
                <a:solidFill>
                  <a:schemeClr val="tx1"/>
                </a:solidFill>
                <a:latin typeface="Calibri" pitchFamily="34" charset="0"/>
              </a:rPr>
              <a:t>Useful people</a:t>
            </a:r>
          </a:p>
          <a:p>
            <a:endParaRPr lang="en-GB" sz="1800" b="0">
              <a:solidFill>
                <a:schemeClr val="tx1"/>
              </a:solidFill>
              <a:latin typeface="Calibri" pitchFamily="34" charset="0"/>
            </a:endParaRPr>
          </a:p>
        </p:txBody>
      </p:sp>
      <p:grpSp>
        <p:nvGrpSpPr>
          <p:cNvPr id="51220" name="Group 23"/>
          <p:cNvGrpSpPr>
            <a:grpSpLocks/>
          </p:cNvGrpSpPr>
          <p:nvPr/>
        </p:nvGrpSpPr>
        <p:grpSpPr bwMode="auto">
          <a:xfrm>
            <a:off x="608013" y="4013200"/>
            <a:ext cx="3043237" cy="2016125"/>
            <a:chOff x="231775" y="642918"/>
            <a:chExt cx="8797925" cy="6211907"/>
          </a:xfrm>
        </p:grpSpPr>
        <p:sp>
          <p:nvSpPr>
            <p:cNvPr id="51221"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cxnSp>
          <p:nvCxnSpPr>
            <p:cNvPr id="28" name="Straight Arrow Connector 27"/>
            <p:cNvCxnSpPr/>
            <p:nvPr/>
          </p:nvCxnSpPr>
          <p:spPr bwMode="auto">
            <a:xfrm flipV="1">
              <a:off x="1498456" y="3352679"/>
              <a:ext cx="6741863" cy="19565"/>
            </a:xfrm>
            <a:prstGeom prst="straightConnector1">
              <a:avLst/>
            </a:prstGeom>
            <a:ln w="12700">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9" name="Rectangle 28"/>
            <p:cNvSpPr/>
            <p:nvPr/>
          </p:nvSpPr>
          <p:spPr bwMode="auto">
            <a:xfrm>
              <a:off x="1924032" y="642918"/>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dirty="0">
                <a:solidFill>
                  <a:schemeClr val="hlink"/>
                </a:solidFill>
                <a:latin typeface="Arial Black" pitchFamily="34" charset="0"/>
              </a:endParaRPr>
            </a:p>
          </p:txBody>
        </p:sp>
        <p:sp>
          <p:nvSpPr>
            <p:cNvPr id="31" name="Rectangle 30"/>
            <p:cNvSpPr/>
            <p:nvPr/>
          </p:nvSpPr>
          <p:spPr bwMode="auto">
            <a:xfrm>
              <a:off x="1928794" y="3786190"/>
              <a:ext cx="6072230" cy="2571768"/>
            </a:xfrm>
            <a:prstGeom prst="rect">
              <a:avLst/>
            </a:prstGeom>
            <a:ln w="76200">
              <a:headEnd type="none" w="med" len="med"/>
              <a:tailEnd type="none" w="med" len="med"/>
            </a:ln>
            <a:effectLst>
              <a:softEdge rad="63500"/>
            </a:effectLst>
          </p:spPr>
          <p:style>
            <a:lnRef idx="2">
              <a:schemeClr val="accent5"/>
            </a:lnRef>
            <a:fillRef idx="1">
              <a:schemeClr val="lt1"/>
            </a:fillRef>
            <a:effectRef idx="0">
              <a:schemeClr val="accent5"/>
            </a:effectRef>
            <a:fontRef idx="minor">
              <a:schemeClr val="dk1"/>
            </a:fontRef>
          </p:style>
          <p:txBody>
            <a:bodyPr wrap="none" anchor="ctr"/>
            <a:lstStyle/>
            <a:p>
              <a:pPr eaLnBrk="0" hangingPunct="0">
                <a:buClr>
                  <a:srgbClr val="FF6600"/>
                </a:buClr>
                <a:buFont typeface="Wingdings" pitchFamily="2" charset="2"/>
                <a:buNone/>
                <a:defRPr/>
              </a:pPr>
              <a:endParaRPr lang="en-GB" sz="1000" dirty="0">
                <a:solidFill>
                  <a:schemeClr val="bg2">
                    <a:lumMod val="50000"/>
                  </a:schemeClr>
                </a:solidFill>
                <a:latin typeface="Arial Narrow" pitchFamily="34" charset="0"/>
              </a:endParaRPr>
            </a:p>
          </p:txBody>
        </p:sp>
        <p:pic>
          <p:nvPicPr>
            <p:cNvPr id="32" name="Picture 4" descr="G:\Documents\Pictures\64x64\apps\personal.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572001" y="2214554"/>
              <a:ext cx="609601" cy="609601"/>
            </a:xfrm>
            <a:prstGeom prst="rect">
              <a:avLst/>
            </a:prstGeom>
            <a:noFill/>
          </p:spPr>
        </p:pic>
        <p:pic>
          <p:nvPicPr>
            <p:cNvPr id="33" name="Picture 4" descr="G:\Documents\Pictures\64x64\apps\personal.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319325" y="2143115"/>
              <a:ext cx="609601" cy="609601"/>
            </a:xfrm>
            <a:prstGeom prst="rect">
              <a:avLst/>
            </a:prstGeom>
            <a:noFill/>
          </p:spPr>
        </p:pic>
        <p:pic>
          <p:nvPicPr>
            <p:cNvPr id="34" name="Picture 4" descr="G:\Documents\Pictures\64x64\apps\personal.pn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571998" y="785795"/>
              <a:ext cx="609601" cy="609601"/>
            </a:xfrm>
            <a:prstGeom prst="rect">
              <a:avLst/>
            </a:prstGeom>
            <a:noFill/>
          </p:spPr>
        </p:pic>
        <p:pic>
          <p:nvPicPr>
            <p:cNvPr id="35" name="Picture 2" descr="G:\Documents\Pictures\64x64\apps\kdmconfig.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286116" y="1195373"/>
              <a:ext cx="609601" cy="609598"/>
            </a:xfrm>
            <a:prstGeom prst="rect">
              <a:avLst/>
            </a:prstGeom>
            <a:noFill/>
          </p:spPr>
        </p:pic>
        <p:pic>
          <p:nvPicPr>
            <p:cNvPr id="36" name="Picture 2" descr="G:\Documents\Pictures\64x64\apps\kdmconfig.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877066" y="2243128"/>
              <a:ext cx="609601" cy="609598"/>
            </a:xfrm>
            <a:prstGeom prst="rect">
              <a:avLst/>
            </a:prstGeom>
            <a:noFill/>
          </p:spPr>
        </p:pic>
        <p:pic>
          <p:nvPicPr>
            <p:cNvPr id="51234" name="Picture 7"/>
            <p:cNvPicPr>
              <a:picLocks noChangeAspect="1" noChangeArrowheads="1"/>
            </p:cNvPicPr>
            <p:nvPr/>
          </p:nvPicPr>
          <p:blipFill>
            <a:blip r:embed="rId5"/>
            <a:srcRect/>
            <a:stretch>
              <a:fillRect/>
            </a:stretch>
          </p:blipFill>
          <p:spPr bwMode="auto">
            <a:xfrm>
              <a:off x="4449101" y="4050384"/>
              <a:ext cx="663743" cy="697266"/>
            </a:xfrm>
            <a:prstGeom prst="rect">
              <a:avLst/>
            </a:prstGeom>
            <a:noFill/>
            <a:ln w="9525" algn="ctr">
              <a:noFill/>
              <a:miter lim="800000"/>
              <a:headEnd/>
              <a:tailEnd/>
            </a:ln>
          </p:spPr>
        </p:pic>
        <p:pic>
          <p:nvPicPr>
            <p:cNvPr id="51235" name="Picture 6"/>
            <p:cNvPicPr>
              <a:picLocks noChangeAspect="1" noChangeArrowheads="1"/>
            </p:cNvPicPr>
            <p:nvPr/>
          </p:nvPicPr>
          <p:blipFill>
            <a:blip r:embed="rId6"/>
            <a:srcRect/>
            <a:stretch>
              <a:fillRect/>
            </a:stretch>
          </p:blipFill>
          <p:spPr bwMode="auto">
            <a:xfrm>
              <a:off x="5076826" y="5181601"/>
              <a:ext cx="704850" cy="704851"/>
            </a:xfrm>
            <a:prstGeom prst="rect">
              <a:avLst/>
            </a:prstGeom>
            <a:noFill/>
            <a:ln w="9525" algn="ctr">
              <a:noFill/>
              <a:miter lim="800000"/>
              <a:headEnd/>
              <a:tailEnd/>
            </a:ln>
          </p:spPr>
        </p:pic>
        <p:pic>
          <p:nvPicPr>
            <p:cNvPr id="39"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934084" y="1204898"/>
              <a:ext cx="609601" cy="609601"/>
            </a:xfrm>
            <a:prstGeom prst="rect">
              <a:avLst/>
            </a:prstGeom>
            <a:noFill/>
          </p:spPr>
        </p:pic>
        <p:pic>
          <p:nvPicPr>
            <p:cNvPr id="51237" name="Picture 43" descr="G:\Documents\Pictures\64x64\apps\easymoblog.png"/>
            <p:cNvPicPr>
              <a:picLocks noChangeAspect="1" noChangeArrowheads="1"/>
            </p:cNvPicPr>
            <p:nvPr/>
          </p:nvPicPr>
          <p:blipFill>
            <a:blip r:embed="rId7"/>
            <a:srcRect/>
            <a:stretch>
              <a:fillRect/>
            </a:stretch>
          </p:blipFill>
          <p:spPr bwMode="auto">
            <a:xfrm>
              <a:off x="2114550" y="4095751"/>
              <a:ext cx="609601" cy="609601"/>
            </a:xfrm>
            <a:prstGeom prst="rect">
              <a:avLst/>
            </a:prstGeom>
            <a:noFill/>
            <a:ln w="9525">
              <a:noFill/>
              <a:miter lim="800000"/>
              <a:headEnd/>
              <a:tailEnd/>
            </a:ln>
          </p:spPr>
        </p:pic>
        <p:grpSp>
          <p:nvGrpSpPr>
            <p:cNvPr id="51238" name="Group 70"/>
            <p:cNvGrpSpPr>
              <a:grpSpLocks/>
            </p:cNvGrpSpPr>
            <p:nvPr/>
          </p:nvGrpSpPr>
          <p:grpSpPr bwMode="auto">
            <a:xfrm>
              <a:off x="6267450" y="5143500"/>
              <a:ext cx="971550" cy="676275"/>
              <a:chOff x="2143125" y="5457825"/>
              <a:chExt cx="971550" cy="676275"/>
            </a:xfrm>
          </p:grpSpPr>
          <p:pic>
            <p:nvPicPr>
              <p:cNvPr id="51274" name="Picture 46" descr="G:\Documents\Pictures\64x64\filesystems\services.png"/>
              <p:cNvPicPr>
                <a:picLocks noChangeAspect="1" noChangeArrowheads="1"/>
              </p:cNvPicPr>
              <p:nvPr/>
            </p:nvPicPr>
            <p:blipFill>
              <a:blip r:embed="rId8"/>
              <a:srcRect/>
              <a:stretch>
                <a:fillRect/>
              </a:stretch>
            </p:blipFill>
            <p:spPr bwMode="auto">
              <a:xfrm>
                <a:off x="2143125" y="5524500"/>
                <a:ext cx="609600" cy="609600"/>
              </a:xfrm>
              <a:prstGeom prst="rect">
                <a:avLst/>
              </a:prstGeom>
              <a:noFill/>
              <a:ln w="9525">
                <a:noFill/>
                <a:miter lim="800000"/>
                <a:headEnd/>
                <a:tailEnd/>
              </a:ln>
            </p:spPr>
          </p:pic>
          <p:pic>
            <p:nvPicPr>
              <p:cNvPr id="51275" name="Picture 46" descr="G:\Documents\Pictures\64x64\filesystems\services.png"/>
              <p:cNvPicPr>
                <a:picLocks noChangeAspect="1" noChangeArrowheads="1"/>
              </p:cNvPicPr>
              <p:nvPr/>
            </p:nvPicPr>
            <p:blipFill>
              <a:blip r:embed="rId8"/>
              <a:srcRect/>
              <a:stretch>
                <a:fillRect/>
              </a:stretch>
            </p:blipFill>
            <p:spPr bwMode="auto">
              <a:xfrm>
                <a:off x="2324100" y="5486400"/>
                <a:ext cx="609600" cy="609600"/>
              </a:xfrm>
              <a:prstGeom prst="rect">
                <a:avLst/>
              </a:prstGeom>
              <a:noFill/>
              <a:ln w="9525">
                <a:noFill/>
                <a:miter lim="800000"/>
                <a:headEnd/>
                <a:tailEnd/>
              </a:ln>
            </p:spPr>
          </p:pic>
          <p:pic>
            <p:nvPicPr>
              <p:cNvPr id="51276" name="Picture 46" descr="G:\Documents\Pictures\64x64\filesystems\services.png"/>
              <p:cNvPicPr>
                <a:picLocks noChangeAspect="1" noChangeArrowheads="1"/>
              </p:cNvPicPr>
              <p:nvPr/>
            </p:nvPicPr>
            <p:blipFill>
              <a:blip r:embed="rId8"/>
              <a:srcRect/>
              <a:stretch>
                <a:fillRect/>
              </a:stretch>
            </p:blipFill>
            <p:spPr bwMode="auto">
              <a:xfrm>
                <a:off x="2505075" y="5457825"/>
                <a:ext cx="609600" cy="609600"/>
              </a:xfrm>
              <a:prstGeom prst="rect">
                <a:avLst/>
              </a:prstGeom>
              <a:noFill/>
              <a:ln w="9525">
                <a:noFill/>
                <a:miter lim="800000"/>
                <a:headEnd/>
                <a:tailEnd/>
              </a:ln>
            </p:spPr>
          </p:pic>
        </p:grpSp>
        <p:pic>
          <p:nvPicPr>
            <p:cNvPr id="51239" name="Picture 47" descr="G:\Documents\Pictures\64x64\filesystems\Globe.png"/>
            <p:cNvPicPr>
              <a:picLocks noChangeAspect="1" noChangeArrowheads="1"/>
            </p:cNvPicPr>
            <p:nvPr/>
          </p:nvPicPr>
          <p:blipFill>
            <a:blip r:embed="rId9"/>
            <a:srcRect/>
            <a:stretch>
              <a:fillRect/>
            </a:stretch>
          </p:blipFill>
          <p:spPr bwMode="auto">
            <a:xfrm>
              <a:off x="7115176" y="4133850"/>
              <a:ext cx="609601" cy="609601"/>
            </a:xfrm>
            <a:prstGeom prst="rect">
              <a:avLst/>
            </a:prstGeom>
            <a:noFill/>
            <a:ln w="9525">
              <a:noFill/>
              <a:miter lim="800000"/>
              <a:headEnd/>
              <a:tailEnd/>
            </a:ln>
          </p:spPr>
        </p:pic>
        <p:pic>
          <p:nvPicPr>
            <p:cNvPr id="51240" name="Picture 45" descr="G:\Documents\Pictures\64x64\apps\proxy.png"/>
            <p:cNvPicPr>
              <a:picLocks noChangeAspect="1" noChangeArrowheads="1"/>
            </p:cNvPicPr>
            <p:nvPr/>
          </p:nvPicPr>
          <p:blipFill>
            <a:blip r:embed="rId10"/>
            <a:srcRect/>
            <a:stretch>
              <a:fillRect/>
            </a:stretch>
          </p:blipFill>
          <p:spPr bwMode="auto">
            <a:xfrm>
              <a:off x="5857873" y="4133850"/>
              <a:ext cx="609601" cy="609601"/>
            </a:xfrm>
            <a:prstGeom prst="rect">
              <a:avLst/>
            </a:prstGeom>
            <a:solidFill>
              <a:schemeClr val="bg1"/>
            </a:solidFill>
            <a:ln w="9525">
              <a:noFill/>
              <a:miter lim="800000"/>
              <a:headEnd/>
              <a:tailEnd/>
            </a:ln>
          </p:spPr>
        </p:pic>
        <p:pic>
          <p:nvPicPr>
            <p:cNvPr id="51241" name="Picture 48" descr="G:\Documents\Pictures\64x64\filesystems\folder_documents.png"/>
            <p:cNvPicPr>
              <a:picLocks noChangeAspect="1" noChangeArrowheads="1"/>
            </p:cNvPicPr>
            <p:nvPr/>
          </p:nvPicPr>
          <p:blipFill>
            <a:blip r:embed="rId11"/>
            <a:srcRect/>
            <a:stretch>
              <a:fillRect/>
            </a:stretch>
          </p:blipFill>
          <p:spPr bwMode="auto">
            <a:xfrm>
              <a:off x="3219450" y="4095751"/>
              <a:ext cx="609601" cy="609601"/>
            </a:xfrm>
            <a:prstGeom prst="rect">
              <a:avLst/>
            </a:prstGeom>
            <a:solidFill>
              <a:schemeClr val="bg1"/>
            </a:solidFill>
            <a:ln w="9525">
              <a:noFill/>
              <a:miter lim="800000"/>
              <a:headEnd/>
              <a:tailEnd/>
            </a:ln>
          </p:spPr>
        </p:pic>
        <p:pic>
          <p:nvPicPr>
            <p:cNvPr id="51242" name="Picture 11"/>
            <p:cNvPicPr>
              <a:picLocks noChangeAspect="1" noChangeArrowheads="1"/>
            </p:cNvPicPr>
            <p:nvPr/>
          </p:nvPicPr>
          <p:blipFill>
            <a:blip r:embed="rId12"/>
            <a:srcRect/>
            <a:stretch>
              <a:fillRect/>
            </a:stretch>
          </p:blipFill>
          <p:spPr bwMode="auto">
            <a:xfrm>
              <a:off x="2728913" y="5243514"/>
              <a:ext cx="661986" cy="657226"/>
            </a:xfrm>
            <a:prstGeom prst="rect">
              <a:avLst/>
            </a:prstGeom>
            <a:noFill/>
            <a:ln w="9525" algn="ctr">
              <a:noFill/>
              <a:miter lim="800000"/>
              <a:headEnd/>
              <a:tailEnd/>
            </a:ln>
          </p:spPr>
        </p:pic>
        <p:grpSp>
          <p:nvGrpSpPr>
            <p:cNvPr id="51243" name="Group 109"/>
            <p:cNvGrpSpPr>
              <a:grpSpLocks/>
            </p:cNvGrpSpPr>
            <p:nvPr/>
          </p:nvGrpSpPr>
          <p:grpSpPr bwMode="auto">
            <a:xfrm>
              <a:off x="2609850" y="2962275"/>
              <a:ext cx="4552951" cy="2295525"/>
              <a:chOff x="2609850" y="2962275"/>
              <a:chExt cx="4552951" cy="2295525"/>
            </a:xfrm>
          </p:grpSpPr>
          <p:cxnSp>
            <p:nvCxnSpPr>
              <p:cNvPr id="51265" name="Straight Arrow Connector 67"/>
              <p:cNvCxnSpPr>
                <a:cxnSpLocks noChangeShapeType="1"/>
              </p:cNvCxnSpPr>
              <p:nvPr/>
            </p:nvCxnSpPr>
            <p:spPr bwMode="auto">
              <a:xfrm rot="5400000" flipH="1" flipV="1">
                <a:off x="4322933" y="3525091"/>
                <a:ext cx="983333" cy="67252"/>
              </a:xfrm>
              <a:prstGeom prst="straightConnector1">
                <a:avLst/>
              </a:prstGeom>
              <a:noFill/>
              <a:ln w="6350" algn="ctr">
                <a:solidFill>
                  <a:srgbClr val="92D050"/>
                </a:solidFill>
                <a:round/>
                <a:headEnd/>
                <a:tailEnd type="arrow" w="med" len="med"/>
              </a:ln>
            </p:spPr>
          </p:cxnSp>
          <p:cxnSp>
            <p:nvCxnSpPr>
              <p:cNvPr id="51266" name="Straight Arrow Connector 68"/>
              <p:cNvCxnSpPr>
                <a:cxnSpLocks noChangeShapeType="1"/>
              </p:cNvCxnSpPr>
              <p:nvPr/>
            </p:nvCxnSpPr>
            <p:spPr bwMode="auto">
              <a:xfrm rot="5400000" flipH="1" flipV="1">
                <a:off x="3729037" y="3062288"/>
                <a:ext cx="981076" cy="914400"/>
              </a:xfrm>
              <a:prstGeom prst="straightConnector1">
                <a:avLst/>
              </a:prstGeom>
              <a:noFill/>
              <a:ln w="6350" algn="ctr">
                <a:solidFill>
                  <a:srgbClr val="92D050"/>
                </a:solidFill>
                <a:round/>
                <a:headEnd/>
                <a:tailEnd type="arrow" w="med" len="med"/>
              </a:ln>
            </p:spPr>
          </p:cxnSp>
          <p:cxnSp>
            <p:nvCxnSpPr>
              <p:cNvPr id="51267" name="Straight Arrow Connector 69"/>
              <p:cNvCxnSpPr>
                <a:cxnSpLocks noChangeShapeType="1"/>
              </p:cNvCxnSpPr>
              <p:nvPr/>
            </p:nvCxnSpPr>
            <p:spPr bwMode="auto">
              <a:xfrm flipV="1">
                <a:off x="2609850" y="2962275"/>
                <a:ext cx="2019300" cy="1057275"/>
              </a:xfrm>
              <a:prstGeom prst="straightConnector1">
                <a:avLst/>
              </a:prstGeom>
              <a:noFill/>
              <a:ln w="6350" algn="ctr">
                <a:solidFill>
                  <a:srgbClr val="92D050"/>
                </a:solidFill>
                <a:round/>
                <a:headEnd/>
                <a:tailEnd type="arrow" w="med" len="med"/>
              </a:ln>
            </p:spPr>
          </p:cxnSp>
          <p:cxnSp>
            <p:nvCxnSpPr>
              <p:cNvPr id="51268" name="Straight Arrow Connector 70"/>
              <p:cNvCxnSpPr>
                <a:cxnSpLocks noChangeShapeType="1"/>
              </p:cNvCxnSpPr>
              <p:nvPr/>
            </p:nvCxnSpPr>
            <p:spPr bwMode="auto">
              <a:xfrm rot="10800000">
                <a:off x="5010151" y="3019425"/>
                <a:ext cx="1133475" cy="1066800"/>
              </a:xfrm>
              <a:prstGeom prst="straightConnector1">
                <a:avLst/>
              </a:prstGeom>
              <a:noFill/>
              <a:ln w="6350" algn="ctr">
                <a:solidFill>
                  <a:srgbClr val="92D050"/>
                </a:solidFill>
                <a:round/>
                <a:headEnd/>
                <a:tailEnd type="arrow" w="med" len="med"/>
              </a:ln>
            </p:spPr>
          </p:cxnSp>
          <p:cxnSp>
            <p:nvCxnSpPr>
              <p:cNvPr id="51269" name="Straight Arrow Connector 71"/>
              <p:cNvCxnSpPr>
                <a:cxnSpLocks noChangeShapeType="1"/>
              </p:cNvCxnSpPr>
              <p:nvPr/>
            </p:nvCxnSpPr>
            <p:spPr bwMode="auto">
              <a:xfrm rot="10800000">
                <a:off x="5133976" y="3000376"/>
                <a:ext cx="2028825" cy="1057275"/>
              </a:xfrm>
              <a:prstGeom prst="straightConnector1">
                <a:avLst/>
              </a:prstGeom>
              <a:noFill/>
              <a:ln w="6350" algn="ctr">
                <a:solidFill>
                  <a:srgbClr val="92D050"/>
                </a:solidFill>
                <a:round/>
                <a:headEnd/>
                <a:tailEnd type="arrow" w="med" len="med"/>
              </a:ln>
            </p:spPr>
          </p:cxnSp>
          <p:cxnSp>
            <p:nvCxnSpPr>
              <p:cNvPr id="51270" name="Straight Arrow Connector 72"/>
              <p:cNvCxnSpPr>
                <a:cxnSpLocks noChangeShapeType="1"/>
              </p:cNvCxnSpPr>
              <p:nvPr/>
            </p:nvCxnSpPr>
            <p:spPr bwMode="auto">
              <a:xfrm rot="16200000" flipV="1">
                <a:off x="4538663" y="3452813"/>
                <a:ext cx="2200275" cy="1409700"/>
              </a:xfrm>
              <a:prstGeom prst="straightConnector1">
                <a:avLst/>
              </a:prstGeom>
              <a:noFill/>
              <a:ln w="6350" algn="ctr">
                <a:solidFill>
                  <a:srgbClr val="92D050"/>
                </a:solidFill>
                <a:round/>
                <a:headEnd/>
                <a:tailEnd type="arrow" w="med" len="med"/>
              </a:ln>
            </p:spPr>
          </p:cxnSp>
          <p:cxnSp>
            <p:nvCxnSpPr>
              <p:cNvPr id="51271" name="Straight Arrow Connector 73"/>
              <p:cNvCxnSpPr>
                <a:cxnSpLocks noChangeShapeType="1"/>
              </p:cNvCxnSpPr>
              <p:nvPr/>
            </p:nvCxnSpPr>
            <p:spPr bwMode="auto">
              <a:xfrm rot="16200000" flipV="1">
                <a:off x="4148138" y="3795713"/>
                <a:ext cx="2066925" cy="590550"/>
              </a:xfrm>
              <a:prstGeom prst="straightConnector1">
                <a:avLst/>
              </a:prstGeom>
              <a:noFill/>
              <a:ln w="6350" algn="ctr">
                <a:solidFill>
                  <a:srgbClr val="92D050"/>
                </a:solidFill>
                <a:round/>
                <a:headEnd/>
                <a:tailEnd type="arrow" w="med" len="med"/>
              </a:ln>
            </p:spPr>
          </p:cxnSp>
          <p:cxnSp>
            <p:nvCxnSpPr>
              <p:cNvPr id="51272" name="Straight Arrow Connector 74"/>
              <p:cNvCxnSpPr>
                <a:cxnSpLocks noChangeShapeType="1"/>
              </p:cNvCxnSpPr>
              <p:nvPr/>
            </p:nvCxnSpPr>
            <p:spPr bwMode="auto">
              <a:xfrm rot="5400000" flipH="1" flipV="1">
                <a:off x="3414712" y="3748088"/>
                <a:ext cx="2057400" cy="676275"/>
              </a:xfrm>
              <a:prstGeom prst="straightConnector1">
                <a:avLst/>
              </a:prstGeom>
              <a:noFill/>
              <a:ln w="6350" algn="ctr">
                <a:solidFill>
                  <a:srgbClr val="92D050"/>
                </a:solidFill>
                <a:round/>
                <a:headEnd/>
                <a:tailEnd type="arrow" w="med" len="med"/>
              </a:ln>
            </p:spPr>
          </p:cxnSp>
          <p:cxnSp>
            <p:nvCxnSpPr>
              <p:cNvPr id="51273" name="Straight Arrow Connector 75"/>
              <p:cNvCxnSpPr>
                <a:cxnSpLocks noChangeShapeType="1"/>
              </p:cNvCxnSpPr>
              <p:nvPr/>
            </p:nvCxnSpPr>
            <p:spPr bwMode="auto">
              <a:xfrm rot="5400000" flipH="1" flipV="1">
                <a:off x="2914650" y="3390900"/>
                <a:ext cx="2133600" cy="1485900"/>
              </a:xfrm>
              <a:prstGeom prst="straightConnector1">
                <a:avLst/>
              </a:prstGeom>
              <a:noFill/>
              <a:ln w="6350" algn="ctr">
                <a:solidFill>
                  <a:srgbClr val="92D050"/>
                </a:solidFill>
                <a:round/>
                <a:headEnd/>
                <a:tailEnd type="arrow" w="med" len="med"/>
              </a:ln>
            </p:spPr>
          </p:cxnSp>
        </p:grpSp>
        <p:grpSp>
          <p:nvGrpSpPr>
            <p:cNvPr id="51244" name="Group 114"/>
            <p:cNvGrpSpPr>
              <a:grpSpLocks/>
            </p:cNvGrpSpPr>
            <p:nvPr/>
          </p:nvGrpSpPr>
          <p:grpSpPr bwMode="auto">
            <a:xfrm>
              <a:off x="3071802" y="1475092"/>
              <a:ext cx="3714776" cy="1241116"/>
              <a:chOff x="3071802" y="1475092"/>
              <a:chExt cx="3714776" cy="1241116"/>
            </a:xfrm>
          </p:grpSpPr>
          <p:cxnSp>
            <p:nvCxnSpPr>
              <p:cNvPr id="51260" name="Straight Arrow Connector 62"/>
              <p:cNvCxnSpPr>
                <a:cxnSpLocks noChangeShapeType="1"/>
              </p:cNvCxnSpPr>
              <p:nvPr/>
            </p:nvCxnSpPr>
            <p:spPr bwMode="auto">
              <a:xfrm rot="10800000">
                <a:off x="3889850" y="1805589"/>
                <a:ext cx="682150" cy="713767"/>
              </a:xfrm>
              <a:prstGeom prst="straightConnector1">
                <a:avLst/>
              </a:prstGeom>
              <a:noFill/>
              <a:ln w="6350" algn="ctr">
                <a:solidFill>
                  <a:srgbClr val="FF9900"/>
                </a:solidFill>
                <a:round/>
                <a:headEnd type="arrow" w="med" len="med"/>
                <a:tailEnd type="arrow" w="med" len="med"/>
              </a:ln>
            </p:spPr>
          </p:cxnSp>
          <p:cxnSp>
            <p:nvCxnSpPr>
              <p:cNvPr id="51261" name="Straight Arrow Connector 63"/>
              <p:cNvCxnSpPr>
                <a:cxnSpLocks noChangeShapeType="1"/>
              </p:cNvCxnSpPr>
              <p:nvPr/>
            </p:nvCxnSpPr>
            <p:spPr bwMode="auto">
              <a:xfrm rot="10800000">
                <a:off x="3071802" y="2714620"/>
                <a:ext cx="1428760" cy="1588"/>
              </a:xfrm>
              <a:prstGeom prst="straightConnector1">
                <a:avLst/>
              </a:prstGeom>
              <a:noFill/>
              <a:ln w="6350" algn="ctr">
                <a:solidFill>
                  <a:srgbClr val="FF9900"/>
                </a:solidFill>
                <a:round/>
                <a:headEnd type="arrow" w="med" len="med"/>
                <a:tailEnd type="arrow" w="med" len="med"/>
              </a:ln>
            </p:spPr>
          </p:cxnSp>
          <p:cxnSp>
            <p:nvCxnSpPr>
              <p:cNvPr id="51262" name="Straight Arrow Connector 64"/>
              <p:cNvCxnSpPr>
                <a:cxnSpLocks noChangeShapeType="1"/>
              </p:cNvCxnSpPr>
              <p:nvPr/>
            </p:nvCxnSpPr>
            <p:spPr bwMode="auto">
              <a:xfrm rot="16200000" flipV="1">
                <a:off x="4573604" y="1768475"/>
                <a:ext cx="606111" cy="19346"/>
              </a:xfrm>
              <a:prstGeom prst="straightConnector1">
                <a:avLst/>
              </a:prstGeom>
              <a:noFill/>
              <a:ln w="6350" algn="ctr">
                <a:solidFill>
                  <a:srgbClr val="FF9900"/>
                </a:solidFill>
                <a:round/>
                <a:headEnd type="arrow" w="med" len="med"/>
                <a:tailEnd type="arrow" w="med" len="med"/>
              </a:ln>
            </p:spPr>
          </p:cxnSp>
          <p:cxnSp>
            <p:nvCxnSpPr>
              <p:cNvPr id="51263" name="Straight Arrow Connector 65"/>
              <p:cNvCxnSpPr>
                <a:cxnSpLocks noChangeShapeType="1"/>
              </p:cNvCxnSpPr>
              <p:nvPr/>
            </p:nvCxnSpPr>
            <p:spPr bwMode="auto">
              <a:xfrm flipV="1">
                <a:off x="5181600" y="1805589"/>
                <a:ext cx="763112" cy="713767"/>
              </a:xfrm>
              <a:prstGeom prst="straightConnector1">
                <a:avLst/>
              </a:prstGeom>
              <a:noFill/>
              <a:ln w="6350" algn="ctr">
                <a:solidFill>
                  <a:srgbClr val="FF9900"/>
                </a:solidFill>
                <a:round/>
                <a:headEnd type="arrow" w="med" len="med"/>
                <a:tailEnd type="arrow" w="med" len="med"/>
              </a:ln>
            </p:spPr>
          </p:cxnSp>
          <p:cxnSp>
            <p:nvCxnSpPr>
              <p:cNvPr id="51264" name="Straight Arrow Connector 66"/>
              <p:cNvCxnSpPr>
                <a:cxnSpLocks noChangeShapeType="1"/>
              </p:cNvCxnSpPr>
              <p:nvPr/>
            </p:nvCxnSpPr>
            <p:spPr bwMode="auto">
              <a:xfrm>
                <a:off x="5214942" y="2714620"/>
                <a:ext cx="1571636" cy="1588"/>
              </a:xfrm>
              <a:prstGeom prst="straightConnector1">
                <a:avLst/>
              </a:prstGeom>
              <a:noFill/>
              <a:ln w="6350" algn="ctr">
                <a:solidFill>
                  <a:srgbClr val="FF9900"/>
                </a:solidFill>
                <a:round/>
                <a:headEnd type="arrow" w="med" len="med"/>
                <a:tailEnd type="arrow" w="med" len="med"/>
              </a:ln>
            </p:spPr>
          </p:cxnSp>
        </p:grpSp>
        <p:pic>
          <p:nvPicPr>
            <p:cNvPr id="51245" name="Picture 49" descr="G:\Documents\Pictures\64x64\apps\ksokoban.png"/>
            <p:cNvPicPr>
              <a:picLocks noChangeAspect="1" noChangeArrowheads="1"/>
            </p:cNvPicPr>
            <p:nvPr/>
          </p:nvPicPr>
          <p:blipFill>
            <a:blip r:embed="rId13"/>
            <a:srcRect/>
            <a:stretch>
              <a:fillRect/>
            </a:stretch>
          </p:blipFill>
          <p:spPr bwMode="auto">
            <a:xfrm>
              <a:off x="8277225" y="2990850"/>
              <a:ext cx="609600" cy="609600"/>
            </a:xfrm>
            <a:prstGeom prst="rect">
              <a:avLst/>
            </a:prstGeom>
            <a:noFill/>
            <a:ln w="9525">
              <a:noFill/>
              <a:miter lim="800000"/>
              <a:headEnd/>
              <a:tailEnd/>
            </a:ln>
          </p:spPr>
        </p:pic>
        <p:pic>
          <p:nvPicPr>
            <p:cNvPr id="51246" name="Picture 50" descr="G:\Documents\Pictures\64x64\apps\knotes.png"/>
            <p:cNvPicPr>
              <a:picLocks noChangeAspect="1" noChangeArrowheads="1"/>
            </p:cNvPicPr>
            <p:nvPr/>
          </p:nvPicPr>
          <p:blipFill>
            <a:blip r:embed="rId14"/>
            <a:srcRect/>
            <a:stretch>
              <a:fillRect/>
            </a:stretch>
          </p:blipFill>
          <p:spPr bwMode="auto">
            <a:xfrm>
              <a:off x="3886201" y="5295899"/>
              <a:ext cx="609601" cy="609601"/>
            </a:xfrm>
            <a:prstGeom prst="rect">
              <a:avLst/>
            </a:prstGeom>
            <a:noFill/>
            <a:ln w="9525">
              <a:noFill/>
              <a:miter lim="800000"/>
              <a:headEnd/>
              <a:tailEnd/>
            </a:ln>
          </p:spPr>
        </p:pic>
        <p:pic>
          <p:nvPicPr>
            <p:cNvPr id="50" name="Picture 2" descr="G:\Documents\Pictures\64x64\apps\kdmconfig.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66752" y="3147996"/>
              <a:ext cx="609601" cy="609601"/>
            </a:xfrm>
            <a:prstGeom prst="rect">
              <a:avLst/>
            </a:prstGeom>
            <a:noFill/>
          </p:spPr>
        </p:pic>
        <p:pic>
          <p:nvPicPr>
            <p:cNvPr id="51" name="Picture 49" descr="G:\Documents\Pictures\64x64\apps\ksokoban.png"/>
            <p:cNvPicPr>
              <a:picLocks noChangeAspect="1" noChangeArrowheads="1"/>
            </p:cNvPicPr>
            <p:nvPr/>
          </p:nvPicPr>
          <p:blipFill>
            <a:blip r:embed="rId13" cstate="print">
              <a:duotone>
                <a:prstClr val="black"/>
                <a:schemeClr val="accent1">
                  <a:tint val="45000"/>
                  <a:satMod val="400000"/>
                </a:schemeClr>
              </a:duotone>
            </a:blip>
            <a:srcRect/>
            <a:stretch>
              <a:fillRect/>
            </a:stretch>
          </p:blipFill>
          <p:spPr bwMode="auto">
            <a:xfrm>
              <a:off x="8410575" y="2847975"/>
              <a:ext cx="609600" cy="609600"/>
            </a:xfrm>
            <a:prstGeom prst="rect">
              <a:avLst/>
            </a:prstGeom>
            <a:noFill/>
          </p:spPr>
        </p:pic>
        <p:pic>
          <p:nvPicPr>
            <p:cNvPr id="52" name="Picture 49" descr="G:\Documents\Pictures\64x64\apps\ksokoban.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8420100" y="3105150"/>
              <a:ext cx="609600" cy="609600"/>
            </a:xfrm>
            <a:prstGeom prst="rect">
              <a:avLst/>
            </a:prstGeom>
            <a:noFill/>
          </p:spPr>
        </p:pic>
        <p:grpSp>
          <p:nvGrpSpPr>
            <p:cNvPr id="51250" name="Group 102"/>
            <p:cNvGrpSpPr>
              <a:grpSpLocks/>
            </p:cNvGrpSpPr>
            <p:nvPr/>
          </p:nvGrpSpPr>
          <p:grpSpPr bwMode="auto">
            <a:xfrm>
              <a:off x="2419351" y="3070224"/>
              <a:ext cx="5000624" cy="2263775"/>
              <a:chOff x="2419351" y="3032124"/>
              <a:chExt cx="5000624" cy="2263775"/>
            </a:xfrm>
          </p:grpSpPr>
          <p:cxnSp>
            <p:nvCxnSpPr>
              <p:cNvPr id="51251" name="Elbow Connector 53"/>
              <p:cNvCxnSpPr>
                <a:cxnSpLocks noChangeShapeType="1"/>
              </p:cNvCxnSpPr>
              <p:nvPr/>
            </p:nvCxnSpPr>
            <p:spPr bwMode="auto">
              <a:xfrm rot="5400000">
                <a:off x="4405316" y="3519487"/>
                <a:ext cx="952497" cy="28579"/>
              </a:xfrm>
              <a:prstGeom prst="bentConnector3">
                <a:avLst>
                  <a:gd name="adj1" fmla="val 74000"/>
                </a:avLst>
              </a:prstGeom>
              <a:noFill/>
              <a:ln w="6350" algn="ctr">
                <a:solidFill>
                  <a:srgbClr val="FF9900"/>
                </a:solidFill>
                <a:round/>
                <a:headEnd/>
                <a:tailEnd type="arrow" w="med" len="med"/>
              </a:ln>
            </p:spPr>
          </p:cxnSp>
          <p:cxnSp>
            <p:nvCxnSpPr>
              <p:cNvPr id="51252" name="Elbow Connector 54"/>
              <p:cNvCxnSpPr>
                <a:cxnSpLocks noChangeShapeType="1"/>
              </p:cNvCxnSpPr>
              <p:nvPr/>
            </p:nvCxnSpPr>
            <p:spPr bwMode="auto">
              <a:xfrm rot="16200000" flipH="1">
                <a:off x="4978398" y="2949572"/>
                <a:ext cx="1101725" cy="1266829"/>
              </a:xfrm>
              <a:prstGeom prst="bentConnector3">
                <a:avLst>
                  <a:gd name="adj1" fmla="val 50000"/>
                </a:avLst>
              </a:prstGeom>
              <a:noFill/>
              <a:ln w="6350" algn="ctr">
                <a:solidFill>
                  <a:srgbClr val="FF9900"/>
                </a:solidFill>
                <a:round/>
                <a:headEnd/>
                <a:tailEnd type="arrow" w="med" len="med"/>
              </a:ln>
            </p:spPr>
          </p:cxnSp>
          <p:cxnSp>
            <p:nvCxnSpPr>
              <p:cNvPr id="51253" name="Elbow Connector 55"/>
              <p:cNvCxnSpPr>
                <a:cxnSpLocks noChangeShapeType="1"/>
              </p:cNvCxnSpPr>
              <p:nvPr/>
            </p:nvCxnSpPr>
            <p:spPr bwMode="auto">
              <a:xfrm rot="16200000" flipH="1">
                <a:off x="5607048" y="2320922"/>
                <a:ext cx="1101725" cy="2524129"/>
              </a:xfrm>
              <a:prstGeom prst="bentConnector3">
                <a:avLst>
                  <a:gd name="adj1" fmla="val 21472"/>
                </a:avLst>
              </a:prstGeom>
              <a:noFill/>
              <a:ln w="6350" algn="ctr">
                <a:solidFill>
                  <a:srgbClr val="FF9900"/>
                </a:solidFill>
                <a:round/>
                <a:headEnd/>
                <a:tailEnd type="arrow" w="med" len="med"/>
              </a:ln>
            </p:spPr>
          </p:cxnSp>
          <p:cxnSp>
            <p:nvCxnSpPr>
              <p:cNvPr id="51254" name="Elbow Connector 56"/>
              <p:cNvCxnSpPr>
                <a:cxnSpLocks noChangeShapeType="1"/>
              </p:cNvCxnSpPr>
              <p:nvPr/>
            </p:nvCxnSpPr>
            <p:spPr bwMode="auto">
              <a:xfrm rot="5400000">
                <a:off x="3678236" y="2878139"/>
                <a:ext cx="1063625" cy="1371596"/>
              </a:xfrm>
              <a:prstGeom prst="bentConnector3">
                <a:avLst>
                  <a:gd name="adj1" fmla="val 50000"/>
                </a:avLst>
              </a:prstGeom>
              <a:noFill/>
              <a:ln w="6350" algn="ctr">
                <a:solidFill>
                  <a:srgbClr val="FF9900"/>
                </a:solidFill>
                <a:round/>
                <a:headEnd/>
                <a:tailEnd type="arrow" w="med" len="med"/>
              </a:ln>
            </p:spPr>
          </p:cxnSp>
          <p:cxnSp>
            <p:nvCxnSpPr>
              <p:cNvPr id="51255" name="Elbow Connector 57"/>
              <p:cNvCxnSpPr>
                <a:cxnSpLocks noChangeShapeType="1"/>
              </p:cNvCxnSpPr>
              <p:nvPr/>
            </p:nvCxnSpPr>
            <p:spPr bwMode="auto">
              <a:xfrm rot="5400000">
                <a:off x="3411536" y="3811589"/>
                <a:ext cx="2263775" cy="704846"/>
              </a:xfrm>
              <a:prstGeom prst="bentConnector3">
                <a:avLst>
                  <a:gd name="adj1" fmla="val 32329"/>
                </a:avLst>
              </a:prstGeom>
              <a:noFill/>
              <a:ln w="6350" algn="ctr">
                <a:solidFill>
                  <a:srgbClr val="FF9900"/>
                </a:solidFill>
                <a:round/>
                <a:headEnd/>
                <a:tailEnd type="arrow" w="med" len="med"/>
              </a:ln>
            </p:spPr>
          </p:cxnSp>
          <p:cxnSp>
            <p:nvCxnSpPr>
              <p:cNvPr id="51256" name="Elbow Connector 58"/>
              <p:cNvCxnSpPr>
                <a:cxnSpLocks noChangeShapeType="1"/>
              </p:cNvCxnSpPr>
              <p:nvPr/>
            </p:nvCxnSpPr>
            <p:spPr bwMode="auto">
              <a:xfrm rot="16200000" flipH="1">
                <a:off x="4087811" y="3840160"/>
                <a:ext cx="2149475" cy="533404"/>
              </a:xfrm>
              <a:prstGeom prst="bentConnector3">
                <a:avLst>
                  <a:gd name="adj1" fmla="val 34046"/>
                </a:avLst>
              </a:prstGeom>
              <a:noFill/>
              <a:ln w="6350" algn="ctr">
                <a:solidFill>
                  <a:srgbClr val="FF9900"/>
                </a:solidFill>
                <a:round/>
                <a:headEnd/>
                <a:tailEnd type="arrow" w="med" len="med"/>
              </a:ln>
            </p:spPr>
          </p:cxnSp>
          <p:cxnSp>
            <p:nvCxnSpPr>
              <p:cNvPr id="51257" name="Elbow Connector 59"/>
              <p:cNvCxnSpPr>
                <a:cxnSpLocks noChangeShapeType="1"/>
              </p:cNvCxnSpPr>
              <p:nvPr/>
            </p:nvCxnSpPr>
            <p:spPr bwMode="auto">
              <a:xfrm rot="16200000" flipH="1">
                <a:off x="4887910" y="3040060"/>
                <a:ext cx="1968500" cy="1952629"/>
              </a:xfrm>
              <a:prstGeom prst="bentConnector3">
                <a:avLst>
                  <a:gd name="adj1" fmla="val 36935"/>
                </a:avLst>
              </a:prstGeom>
              <a:noFill/>
              <a:ln w="6350" algn="ctr">
                <a:solidFill>
                  <a:srgbClr val="FF9900"/>
                </a:solidFill>
                <a:round/>
                <a:headEnd/>
                <a:tailEnd type="arrow" w="med" len="med"/>
              </a:ln>
            </p:spPr>
          </p:cxnSp>
          <p:cxnSp>
            <p:nvCxnSpPr>
              <p:cNvPr id="51258" name="Elbow Connector 60"/>
              <p:cNvCxnSpPr>
                <a:cxnSpLocks noChangeShapeType="1"/>
              </p:cNvCxnSpPr>
              <p:nvPr/>
            </p:nvCxnSpPr>
            <p:spPr bwMode="auto">
              <a:xfrm rot="5400000">
                <a:off x="3125786" y="2325689"/>
                <a:ext cx="1063625" cy="2476496"/>
              </a:xfrm>
              <a:prstGeom prst="bentConnector3">
                <a:avLst>
                  <a:gd name="adj1" fmla="val 50000"/>
                </a:avLst>
              </a:prstGeom>
              <a:noFill/>
              <a:ln w="6350" algn="ctr">
                <a:solidFill>
                  <a:srgbClr val="FF9900"/>
                </a:solidFill>
                <a:round/>
                <a:headEnd/>
                <a:tailEnd type="arrow" w="med" len="med"/>
              </a:ln>
            </p:spPr>
          </p:cxnSp>
          <p:cxnSp>
            <p:nvCxnSpPr>
              <p:cNvPr id="51259" name="Elbow Connector 61"/>
              <p:cNvCxnSpPr>
                <a:cxnSpLocks noChangeShapeType="1"/>
              </p:cNvCxnSpPr>
              <p:nvPr/>
            </p:nvCxnSpPr>
            <p:spPr bwMode="auto">
              <a:xfrm rot="5400000">
                <a:off x="2872183" y="3219850"/>
                <a:ext cx="2211388" cy="1835939"/>
              </a:xfrm>
              <a:prstGeom prst="bentConnector3">
                <a:avLst>
                  <a:gd name="adj1" fmla="val 24157"/>
                </a:avLst>
              </a:prstGeom>
              <a:noFill/>
              <a:ln w="6350" algn="ctr">
                <a:solidFill>
                  <a:srgbClr val="FF9900"/>
                </a:solidFill>
                <a:round/>
                <a:headEnd/>
                <a:tailEnd type="arrow" w="med" len="med"/>
              </a:ln>
            </p:spPr>
          </p:cxn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3"/>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mock ups – *very* early conceptualisations</a:t>
            </a:r>
          </a:p>
        </p:txBody>
      </p:sp>
      <p:pic>
        <p:nvPicPr>
          <p:cNvPr id="25603" name="Picture 2"/>
          <p:cNvPicPr>
            <a:picLocks noChangeAspect="1" noChangeArrowheads="1"/>
          </p:cNvPicPr>
          <p:nvPr/>
        </p:nvPicPr>
        <p:blipFill>
          <a:blip r:embed="rId3"/>
          <a:srcRect/>
          <a:stretch>
            <a:fillRect/>
          </a:stretch>
        </p:blipFill>
        <p:spPr bwMode="auto">
          <a:xfrm>
            <a:off x="2466975" y="1624013"/>
            <a:ext cx="421005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3"/>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a:solidFill>
                  <a:schemeClr val="bg1"/>
                </a:solidFill>
                <a:latin typeface="Arial" charset="0"/>
                <a:cs typeface="Arial" charset="0"/>
              </a:rPr>
              <a:t> Charting mock ups – *very* early conceptualisations </a:t>
            </a:r>
          </a:p>
        </p:txBody>
      </p:sp>
      <p:pic>
        <p:nvPicPr>
          <p:cNvPr id="26627" name="Picture 2"/>
          <p:cNvPicPr>
            <a:picLocks noChangeAspect="1" noChangeArrowheads="1"/>
          </p:cNvPicPr>
          <p:nvPr/>
        </p:nvPicPr>
        <p:blipFill>
          <a:blip r:embed="rId3"/>
          <a:srcRect/>
          <a:stretch>
            <a:fillRect/>
          </a:stretch>
        </p:blipFill>
        <p:spPr bwMode="auto">
          <a:xfrm>
            <a:off x="3267075" y="1252538"/>
            <a:ext cx="2609850"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FontTx/>
              <a:buChar char="•"/>
            </a:pPr>
            <a:endParaRPr lang="en-GB" altLang="en-GB">
              <a:solidFill>
                <a:schemeClr val="tx1"/>
              </a:solidFill>
            </a:endParaRPr>
          </a:p>
          <a:p>
            <a:pPr>
              <a:buFontTx/>
              <a:buChar char="•"/>
            </a:pPr>
            <a:endParaRPr lang="en-GB" altLang="en-GB">
              <a:solidFill>
                <a:schemeClr val="tx1"/>
              </a:solidFill>
            </a:endParaRPr>
          </a:p>
        </p:txBody>
      </p:sp>
      <p:sp>
        <p:nvSpPr>
          <p:cNvPr id="23555"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a:spcBef>
                <a:spcPct val="50000"/>
              </a:spcBef>
            </a:pPr>
            <a:endParaRPr lang="en-GB" altLang="en-GB" sz="1600" i="1">
              <a:solidFill>
                <a:schemeClr val="tx1"/>
              </a:solidFill>
              <a:latin typeface="Arial" charset="0"/>
            </a:endParaRPr>
          </a:p>
        </p:txBody>
      </p:sp>
      <p:sp>
        <p:nvSpPr>
          <p:cNvPr id="23556" name="Rectangle 9"/>
          <p:cNvSpPr>
            <a:spLocks noChangeArrowheads="1"/>
          </p:cNvSpPr>
          <p:nvPr/>
        </p:nvSpPr>
        <p:spPr bwMode="auto">
          <a:xfrm>
            <a:off x="4916" y="0"/>
            <a:ext cx="9139084" cy="990600"/>
          </a:xfrm>
          <a:prstGeom prst="rect">
            <a:avLst/>
          </a:prstGeom>
          <a:solidFill>
            <a:srgbClr val="003399"/>
          </a:solidFill>
          <a:ln w="9525">
            <a:noFill/>
            <a:miter lim="800000"/>
            <a:headEnd/>
            <a:tailEnd/>
          </a:ln>
        </p:spPr>
        <p:txBody>
          <a:bodyPr wrap="none" anchor="ctr"/>
          <a:lstStyle/>
          <a:p>
            <a:pPr>
              <a:buClrTx/>
              <a:buFontTx/>
              <a:buNone/>
            </a:pPr>
            <a:endParaRPr lang="en-GB" altLang="en-GB" sz="3200">
              <a:solidFill>
                <a:schemeClr val="bg1"/>
              </a:solidFill>
              <a:latin typeface="Arial" charset="0"/>
            </a:endParaRPr>
          </a:p>
        </p:txBody>
      </p:sp>
      <p:sp>
        <p:nvSpPr>
          <p:cNvPr id="23557" name="Text Box 20"/>
          <p:cNvSpPr txBox="1">
            <a:spLocks noChangeArrowheads="1"/>
          </p:cNvSpPr>
          <p:nvPr/>
        </p:nvSpPr>
        <p:spPr bwMode="auto">
          <a:xfrm>
            <a:off x="611188" y="188913"/>
            <a:ext cx="9290050" cy="519112"/>
          </a:xfrm>
          <a:prstGeom prst="rect">
            <a:avLst/>
          </a:prstGeom>
          <a:noFill/>
          <a:ln w="9525">
            <a:noFill/>
            <a:miter lim="800000"/>
            <a:headEnd/>
            <a:tailEnd/>
          </a:ln>
        </p:spPr>
        <p:txBody>
          <a:bodyPr>
            <a:spAutoFit/>
          </a:bodyPr>
          <a:lstStyle/>
          <a:p>
            <a:pPr>
              <a:buFont typeface="Wingdings" pitchFamily="2" charset="2"/>
              <a:buNone/>
            </a:pPr>
            <a:r>
              <a:rPr lang="en-GB" sz="2800" dirty="0" smtClean="0">
                <a:solidFill>
                  <a:schemeClr val="bg1"/>
                </a:solidFill>
                <a:latin typeface="Arial" charset="0"/>
              </a:rPr>
              <a:t>Paradigm shift</a:t>
            </a:r>
            <a:endParaRPr lang="en-GB" sz="2800" dirty="0">
              <a:solidFill>
                <a:schemeClr val="bg1"/>
              </a:solidFill>
              <a:latin typeface="Arial" charset="0"/>
            </a:endParaRPr>
          </a:p>
        </p:txBody>
      </p:sp>
      <p:pic>
        <p:nvPicPr>
          <p:cNvPr id="23558" name="Picture 7" descr="twitter-network.png"/>
          <p:cNvPicPr>
            <a:picLocks noChangeAspect="1"/>
          </p:cNvPicPr>
          <p:nvPr/>
        </p:nvPicPr>
        <p:blipFill>
          <a:blip r:embed="rId3"/>
          <a:srcRect/>
          <a:stretch>
            <a:fillRect/>
          </a:stretch>
        </p:blipFill>
        <p:spPr bwMode="auto">
          <a:xfrm>
            <a:off x="5692858" y="2149692"/>
            <a:ext cx="5749554" cy="5772490"/>
          </a:xfrm>
          <a:prstGeom prst="rect">
            <a:avLst/>
          </a:prstGeom>
          <a:noFill/>
          <a:ln w="9525">
            <a:noFill/>
            <a:miter lim="800000"/>
            <a:headEnd/>
            <a:tailEnd/>
          </a:ln>
        </p:spPr>
      </p:pic>
      <p:sp>
        <p:nvSpPr>
          <p:cNvPr id="8" name="Rectangle 19"/>
          <p:cNvSpPr>
            <a:spLocks noChangeArrowheads="1"/>
          </p:cNvSpPr>
          <p:nvPr/>
        </p:nvSpPr>
        <p:spPr bwMode="auto">
          <a:xfrm>
            <a:off x="76200" y="1042988"/>
            <a:ext cx="5498690" cy="6186309"/>
          </a:xfrm>
          <a:prstGeom prst="rect">
            <a:avLst/>
          </a:prstGeom>
          <a:noFill/>
          <a:ln w="9525" algn="ctr">
            <a:noFill/>
            <a:miter lim="800000"/>
            <a:headEnd/>
            <a:tailEnd/>
          </a:ln>
        </p:spPr>
        <p:txBody>
          <a:bodyPr wrap="square">
            <a:spAutoFit/>
          </a:bodyPr>
          <a:lstStyle/>
          <a:p>
            <a:r>
              <a:rPr lang="en-GB" b="0" dirty="0" err="1" smtClean="0">
                <a:solidFill>
                  <a:srgbClr val="FF6600"/>
                </a:solidFill>
              </a:rPr>
              <a:t>Capetown</a:t>
            </a:r>
            <a:r>
              <a:rPr lang="en-GB" b="0" dirty="0" smtClean="0">
                <a:solidFill>
                  <a:srgbClr val="FF6600"/>
                </a:solidFill>
              </a:rPr>
              <a:t> declaration</a:t>
            </a:r>
            <a:endParaRPr lang="en-GB" b="0" dirty="0" smtClean="0">
              <a:solidFill>
                <a:srgbClr val="333399"/>
              </a:solidFill>
            </a:endParaRPr>
          </a:p>
          <a:p>
            <a:endParaRPr lang="en-GB" b="0" dirty="0" smtClean="0">
              <a:solidFill>
                <a:srgbClr val="333399"/>
              </a:solidFill>
              <a:latin typeface="Arial" pitchFamily="34" charset="0"/>
              <a:cs typeface="Arial" pitchFamily="34" charset="0"/>
            </a:endParaRPr>
          </a:p>
          <a:p>
            <a:r>
              <a:rPr lang="en-GB" b="0" dirty="0" smtClean="0">
                <a:solidFill>
                  <a:srgbClr val="333399"/>
                </a:solidFill>
                <a:latin typeface="Arial" pitchFamily="34" charset="0"/>
                <a:cs typeface="Arial" pitchFamily="34" charset="0"/>
              </a:rPr>
              <a:t>Educators worldwide are developing a </a:t>
            </a:r>
            <a:r>
              <a:rPr lang="en-GB" i="1" dirty="0" smtClean="0">
                <a:solidFill>
                  <a:srgbClr val="333399"/>
                </a:solidFill>
                <a:latin typeface="Arial" pitchFamily="34" charset="0"/>
                <a:cs typeface="Arial" pitchFamily="34" charset="0"/>
              </a:rPr>
              <a:t>vast pool of educational resources, open and free for all to use</a:t>
            </a:r>
            <a:r>
              <a:rPr lang="en-GB" b="0" dirty="0" smtClean="0">
                <a:solidFill>
                  <a:srgbClr val="333399"/>
                </a:solidFill>
                <a:latin typeface="Arial" pitchFamily="34" charset="0"/>
                <a:cs typeface="Arial" pitchFamily="34" charset="0"/>
              </a:rPr>
              <a:t>. </a:t>
            </a:r>
          </a:p>
          <a:p>
            <a:endParaRPr lang="en-GB" b="0" dirty="0" smtClean="0">
              <a:solidFill>
                <a:srgbClr val="333399"/>
              </a:solidFill>
              <a:latin typeface="Arial" pitchFamily="34" charset="0"/>
              <a:cs typeface="Arial" pitchFamily="34" charset="0"/>
            </a:endParaRPr>
          </a:p>
          <a:p>
            <a:endParaRPr lang="en-GB" b="0" dirty="0" smtClean="0">
              <a:solidFill>
                <a:srgbClr val="333399"/>
              </a:solidFill>
              <a:latin typeface="Arial" pitchFamily="34" charset="0"/>
              <a:cs typeface="Arial" pitchFamily="34" charset="0"/>
            </a:endParaRPr>
          </a:p>
          <a:p>
            <a:r>
              <a:rPr lang="en-GB" b="0" dirty="0" smtClean="0">
                <a:solidFill>
                  <a:srgbClr val="333399"/>
                </a:solidFill>
                <a:latin typeface="Arial" pitchFamily="34" charset="0"/>
                <a:cs typeface="Arial" pitchFamily="34" charset="0"/>
              </a:rPr>
              <a:t>Creating a world where each and every person on earth can access and </a:t>
            </a:r>
            <a:r>
              <a:rPr lang="en-GB" dirty="0" smtClean="0">
                <a:solidFill>
                  <a:srgbClr val="333399"/>
                </a:solidFill>
                <a:latin typeface="Arial" pitchFamily="34" charset="0"/>
                <a:cs typeface="Arial" pitchFamily="34" charset="0"/>
              </a:rPr>
              <a:t>contribute to the sum of all human knowledge</a:t>
            </a:r>
            <a:r>
              <a:rPr lang="en-GB" b="0" dirty="0" smtClean="0">
                <a:solidFill>
                  <a:srgbClr val="333399"/>
                </a:solidFill>
                <a:latin typeface="Arial" pitchFamily="34" charset="0"/>
                <a:cs typeface="Arial" pitchFamily="34" charset="0"/>
              </a:rPr>
              <a:t>. </a:t>
            </a:r>
          </a:p>
          <a:p>
            <a:endParaRPr lang="en-GB" b="0" dirty="0" smtClean="0">
              <a:solidFill>
                <a:srgbClr val="333399"/>
              </a:solidFill>
              <a:latin typeface="Arial" pitchFamily="34" charset="0"/>
              <a:cs typeface="Arial" pitchFamily="34" charset="0"/>
            </a:endParaRP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52227"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52228"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52229"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52230"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52231"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sp>
        <p:nvSpPr>
          <p:cNvPr id="10248" name="Rectangle 19"/>
          <p:cNvSpPr>
            <a:spLocks noChangeArrowheads="1"/>
          </p:cNvSpPr>
          <p:nvPr/>
        </p:nvSpPr>
        <p:spPr bwMode="auto">
          <a:xfrm>
            <a:off x="76200" y="1042988"/>
            <a:ext cx="9067800" cy="6924973"/>
          </a:xfrm>
          <a:prstGeom prst="rect">
            <a:avLst/>
          </a:prstGeom>
          <a:noFill/>
          <a:ln w="9525" algn="ctr">
            <a:noFill/>
            <a:miter lim="800000"/>
            <a:headEnd/>
            <a:tailEnd/>
          </a:ln>
        </p:spPr>
        <p:txBody>
          <a:bodyPr>
            <a:spAutoFit/>
          </a:bodyPr>
          <a:lstStyle/>
          <a:p>
            <a:pPr lvl="0"/>
            <a:r>
              <a:rPr lang="en-GB" b="0" dirty="0" smtClean="0">
                <a:solidFill>
                  <a:srgbClr val="FF6600"/>
                </a:solidFill>
                <a:latin typeface="Arial" pitchFamily="34" charset="0"/>
                <a:cs typeface="Arial" pitchFamily="34" charset="0"/>
              </a:rPr>
              <a:t>Benefits to learning processes from OERs</a:t>
            </a:r>
          </a:p>
          <a:p>
            <a:pPr lvl="0"/>
            <a:r>
              <a:rPr lang="en-GB" b="0" dirty="0" smtClean="0">
                <a:solidFill>
                  <a:srgbClr val="333399"/>
                </a:solidFill>
                <a:latin typeface="Arial" pitchFamily="34" charset="0"/>
                <a:cs typeface="Arial" pitchFamily="34" charset="0"/>
              </a:rPr>
              <a:t>How might learners self regulate their learning within groups, networks and collectives?</a:t>
            </a:r>
          </a:p>
          <a:p>
            <a:pPr lvl="0"/>
            <a:endParaRPr lang="en-GB" b="0" dirty="0" smtClean="0">
              <a:solidFill>
                <a:srgbClr val="333399"/>
              </a:solidFill>
              <a:latin typeface="Arial" pitchFamily="34" charset="0"/>
              <a:cs typeface="Arial" pitchFamily="34" charset="0"/>
            </a:endParaRPr>
          </a:p>
          <a:p>
            <a:r>
              <a:rPr lang="en-GB" b="0" dirty="0" smtClean="0">
                <a:solidFill>
                  <a:srgbClr val="FF6600"/>
                </a:solidFill>
                <a:latin typeface="Arial" pitchFamily="34" charset="0"/>
                <a:cs typeface="Arial" pitchFamily="34" charset="0"/>
              </a:rPr>
              <a:t>Focus on the discovery and use of OERs</a:t>
            </a:r>
          </a:p>
          <a:p>
            <a:r>
              <a:rPr lang="en-GB" b="0" dirty="0" smtClean="0">
                <a:solidFill>
                  <a:srgbClr val="333399"/>
                </a:solidFill>
                <a:latin typeface="Arial" pitchFamily="34" charset="0"/>
                <a:cs typeface="Arial" pitchFamily="34" charset="0"/>
              </a:rPr>
              <a:t>How might individuals draw from and contribute to the collective knowledge?</a:t>
            </a:r>
            <a:endParaRPr lang="en-GB" b="0" dirty="0" smtClean="0">
              <a:solidFill>
                <a:srgbClr val="FF6600"/>
              </a:solidFill>
              <a:latin typeface="Arial" pitchFamily="34" charset="0"/>
              <a:cs typeface="Arial" pitchFamily="34" charset="0"/>
            </a:endParaRPr>
          </a:p>
          <a:p>
            <a:pPr lvl="0"/>
            <a:endParaRPr lang="en-GB" b="0" dirty="0" smtClean="0">
              <a:solidFill>
                <a:srgbClr val="FF6600"/>
              </a:solidFill>
              <a:latin typeface="Arial" pitchFamily="34" charset="0"/>
              <a:cs typeface="Arial" pitchFamily="34" charset="0"/>
            </a:endParaRPr>
          </a:p>
          <a:p>
            <a:pPr lvl="0"/>
            <a:r>
              <a:rPr lang="en-GB" b="0" dirty="0" smtClean="0">
                <a:solidFill>
                  <a:srgbClr val="FF6600"/>
                </a:solidFill>
                <a:latin typeface="Arial" pitchFamily="34" charset="0"/>
                <a:cs typeface="Arial" pitchFamily="34" charset="0"/>
              </a:rPr>
              <a:t>Supporting the needs of  the  sector</a:t>
            </a:r>
          </a:p>
          <a:p>
            <a:pPr lvl="0"/>
            <a:r>
              <a:rPr lang="en-GB" b="0" dirty="0" smtClean="0">
                <a:solidFill>
                  <a:srgbClr val="333399"/>
                </a:solidFill>
                <a:latin typeface="Arial" pitchFamily="34" charset="0"/>
                <a:cs typeface="Arial" pitchFamily="34" charset="0"/>
              </a:rPr>
              <a:t>What new business models might universities adopt?</a:t>
            </a:r>
          </a:p>
          <a:p>
            <a:pPr lvl="0"/>
            <a:endParaRPr lang="en-GB" b="0" dirty="0" smtClean="0">
              <a:solidFill>
                <a:srgbClr val="FF6600"/>
              </a:solidFill>
              <a:latin typeface="Arial" pitchFamily="34" charset="0"/>
              <a:cs typeface="Arial" pitchFamily="34" charset="0"/>
            </a:endParaRPr>
          </a:p>
          <a:p>
            <a:pPr lvl="0"/>
            <a:r>
              <a:rPr lang="en-GB" b="0" dirty="0" smtClean="0">
                <a:solidFill>
                  <a:srgbClr val="FF6600"/>
                </a:solidFill>
                <a:latin typeface="Arial" pitchFamily="34" charset="0"/>
                <a:cs typeface="Arial" pitchFamily="34" charset="0"/>
              </a:rPr>
              <a:t>Learn from the experiences of the pilots</a:t>
            </a:r>
          </a:p>
          <a:p>
            <a:pPr lvl="0"/>
            <a:r>
              <a:rPr lang="en-GB" b="0" dirty="0" smtClean="0">
                <a:solidFill>
                  <a:srgbClr val="333399"/>
                </a:solidFill>
                <a:latin typeface="Arial" pitchFamily="34" charset="0"/>
                <a:cs typeface="Arial" pitchFamily="34" charset="0"/>
              </a:rPr>
              <a:t>How can we encourage individuals (learners, teachers, support staff) to change behaviours?</a:t>
            </a: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sp>
        <p:nvSpPr>
          <p:cNvPr id="52233" name="Rectangle 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r>
              <a:rPr lang="en-GB" sz="2800" b="0" dirty="0">
                <a:solidFill>
                  <a:schemeClr val="bg1"/>
                </a:solidFill>
                <a:latin typeface="Arial" charset="0"/>
                <a:cs typeface="Arial" charset="0"/>
              </a:rPr>
              <a:t>   </a:t>
            </a:r>
            <a:r>
              <a:rPr lang="en-GB" sz="2800" b="0" dirty="0" smtClean="0">
                <a:solidFill>
                  <a:schemeClr val="bg1"/>
                </a:solidFill>
                <a:latin typeface="Arial" charset="0"/>
                <a:cs typeface="Arial" charset="0"/>
              </a:rPr>
              <a:t>And finally...  new challenges identified by Malcolm</a:t>
            </a:r>
            <a:endParaRPr lang="en-GB" sz="2800" b="0" dirty="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53250" name="Picture 2" descr="caledonian"/>
          <p:cNvPicPr>
            <a:picLocks noChangeAspect="1" noChangeArrowheads="1"/>
          </p:cNvPicPr>
          <p:nvPr/>
        </p:nvPicPr>
        <p:blipFill>
          <a:blip r:embed="rId3"/>
          <a:srcRect/>
          <a:stretch>
            <a:fillRect/>
          </a:stretch>
        </p:blipFill>
        <p:spPr bwMode="auto">
          <a:xfrm>
            <a:off x="0" y="0"/>
            <a:ext cx="2735263" cy="6858000"/>
          </a:xfrm>
          <a:prstGeom prst="rect">
            <a:avLst/>
          </a:prstGeom>
          <a:noFill/>
          <a:ln w="9525">
            <a:noFill/>
            <a:miter lim="800000"/>
            <a:headEnd/>
            <a:tailEnd/>
          </a:ln>
        </p:spPr>
      </p:pic>
      <p:sp>
        <p:nvSpPr>
          <p:cNvPr id="1555459" name="Text Box 3">
            <a:hlinkClick r:id="rId4" action="ppaction://hlinksldjump"/>
          </p:cNvPr>
          <p:cNvSpPr txBox="1">
            <a:spLocks noChangeArrowheads="1"/>
          </p:cNvSpPr>
          <p:nvPr/>
        </p:nvSpPr>
        <p:spPr bwMode="auto">
          <a:xfrm>
            <a:off x="3059113" y="260350"/>
            <a:ext cx="5183187" cy="1200329"/>
          </a:xfrm>
          <a:prstGeom prst="rect">
            <a:avLst/>
          </a:prstGeom>
          <a:noFill/>
          <a:ln w="9525">
            <a:noFill/>
            <a:miter lim="800000"/>
            <a:headEnd/>
            <a:tailEnd/>
          </a:ln>
        </p:spPr>
        <p:txBody>
          <a:bodyPr>
            <a:spAutoFit/>
          </a:bodyPr>
          <a:lstStyle/>
          <a:p>
            <a:pPr eaLnBrk="0" hangingPunct="0"/>
            <a:r>
              <a:rPr lang="en-GB" altLang="en-GB" sz="3600" dirty="0" smtClean="0">
                <a:solidFill>
                  <a:schemeClr val="bg1"/>
                </a:solidFill>
                <a:latin typeface="Arial" charset="0"/>
              </a:rPr>
              <a:t>The power of the </a:t>
            </a:r>
          </a:p>
          <a:p>
            <a:pPr eaLnBrk="0" hangingPunct="0"/>
            <a:r>
              <a:rPr lang="en-GB" altLang="en-GB" sz="3600" b="0" dirty="0" smtClean="0">
                <a:solidFill>
                  <a:schemeClr val="bg1"/>
                </a:solidFill>
                <a:latin typeface="Arial" charset="0"/>
              </a:rPr>
              <a:t>collective</a:t>
            </a:r>
            <a:endParaRPr lang="en-GB" altLang="en-GB" sz="3600" b="0" dirty="0">
              <a:latin typeface="Arial" charset="0"/>
            </a:endParaRPr>
          </a:p>
        </p:txBody>
      </p:sp>
      <p:sp>
        <p:nvSpPr>
          <p:cNvPr id="1555460" name="Text Box 4">
            <a:hlinkClick r:id="rId4" action="ppaction://hlinksldjump"/>
          </p:cNvPr>
          <p:cNvSpPr txBox="1">
            <a:spLocks noChangeArrowheads="1"/>
          </p:cNvSpPr>
          <p:nvPr/>
        </p:nvSpPr>
        <p:spPr bwMode="auto">
          <a:xfrm>
            <a:off x="3052763" y="1528763"/>
            <a:ext cx="6300787" cy="6063198"/>
          </a:xfrm>
          <a:prstGeom prst="rect">
            <a:avLst/>
          </a:prstGeom>
          <a:noFill/>
          <a:ln w="9525">
            <a:noFill/>
            <a:miter lim="800000"/>
            <a:headEnd/>
            <a:tailEnd/>
          </a:ln>
        </p:spPr>
        <p:txBody>
          <a:bodyPr>
            <a:spAutoFit/>
          </a:bodyPr>
          <a:lstStyle/>
          <a:p>
            <a:pPr eaLnBrk="0" hangingPunct="0">
              <a:buClr>
                <a:srgbClr val="FF6600"/>
              </a:buClr>
              <a:buFont typeface="Wingdings" pitchFamily="2" charset="2"/>
              <a:buNone/>
              <a:defRPr/>
            </a:pPr>
            <a:endParaRPr lang="en-GB" altLang="en-GB" sz="2800" dirty="0">
              <a:solidFill>
                <a:srgbClr val="C8D1E2"/>
              </a:solidFill>
              <a:latin typeface="Arial" charset="0"/>
            </a:endParaRPr>
          </a:p>
          <a:p>
            <a:pPr eaLnBrk="0" hangingPunct="0">
              <a:defRPr/>
            </a:pPr>
            <a:endParaRPr lang="en-GB" altLang="en-GB" sz="1400" dirty="0" smtClean="0">
              <a:solidFill>
                <a:schemeClr val="accent6">
                  <a:lumMod val="20000"/>
                  <a:lumOff val="80000"/>
                </a:schemeClr>
              </a:solidFill>
              <a:latin typeface="Arial" charset="0"/>
              <a:cs typeface="Times New Roman" pitchFamily="18" charset="0"/>
            </a:endParaRPr>
          </a:p>
          <a:p>
            <a:pPr eaLnBrk="0" hangingPunct="0">
              <a:defRPr/>
            </a:pPr>
            <a:endParaRPr lang="en-GB" altLang="en-GB" sz="1400" dirty="0">
              <a:solidFill>
                <a:schemeClr val="accent6">
                  <a:lumMod val="20000"/>
                  <a:lumOff val="80000"/>
                </a:schemeClr>
              </a:solidFill>
              <a:latin typeface="Arial" charset="0"/>
              <a:cs typeface="Times New Roman" pitchFamily="18" charset="0"/>
            </a:endParaRPr>
          </a:p>
          <a:p>
            <a:pPr eaLnBrk="0" hangingPunct="0">
              <a:defRPr/>
            </a:pPr>
            <a:endParaRPr lang="en-GB" altLang="en-GB" sz="1400" dirty="0" smtClean="0">
              <a:solidFill>
                <a:schemeClr val="accent6">
                  <a:lumMod val="20000"/>
                  <a:lumOff val="80000"/>
                </a:schemeClr>
              </a:solidFill>
              <a:latin typeface="Arial" charset="0"/>
              <a:cs typeface="Times New Roman" pitchFamily="18" charset="0"/>
            </a:endParaRPr>
          </a:p>
          <a:p>
            <a:pPr eaLnBrk="0" hangingPunct="0">
              <a:defRPr/>
            </a:pPr>
            <a:endParaRPr lang="en-GB" altLang="en-GB" sz="1400" dirty="0">
              <a:solidFill>
                <a:schemeClr val="accent6">
                  <a:lumMod val="20000"/>
                  <a:lumOff val="80000"/>
                </a:schemeClr>
              </a:solidFill>
              <a:latin typeface="Arial" charset="0"/>
              <a:cs typeface="Times New Roman" pitchFamily="18" charset="0"/>
            </a:endParaRPr>
          </a:p>
          <a:p>
            <a:pPr eaLnBrk="0" hangingPunct="0">
              <a:defRPr/>
            </a:pPr>
            <a:endParaRPr lang="en-GB" altLang="en-GB" sz="1400" dirty="0">
              <a:solidFill>
                <a:schemeClr val="accent6">
                  <a:lumMod val="20000"/>
                  <a:lumOff val="80000"/>
                </a:schemeClr>
              </a:solidFill>
              <a:latin typeface="Arial" charset="0"/>
              <a:cs typeface="Times New Roman" pitchFamily="18" charset="0"/>
            </a:endParaRPr>
          </a:p>
          <a:p>
            <a:pPr eaLnBrk="0" hangingPunct="0">
              <a:defRPr/>
            </a:pPr>
            <a:endParaRPr lang="en-GB" altLang="en-GB" sz="1400" dirty="0">
              <a:solidFill>
                <a:schemeClr val="accent6">
                  <a:lumMod val="20000"/>
                  <a:lumOff val="80000"/>
                </a:schemeClr>
              </a:solidFill>
              <a:latin typeface="Arial" charset="0"/>
              <a:cs typeface="Times New Roman" pitchFamily="18" charset="0"/>
            </a:endParaRPr>
          </a:p>
          <a:p>
            <a:pPr eaLnBrk="0" hangingPunct="0">
              <a:defRPr/>
            </a:pPr>
            <a:r>
              <a:rPr lang="en-GB" altLang="en-GB" sz="2800" dirty="0">
                <a:solidFill>
                  <a:schemeClr val="bg1"/>
                </a:solidFill>
                <a:latin typeface="Arial" charset="0"/>
                <a:cs typeface="Times New Roman" pitchFamily="18" charset="0"/>
              </a:rPr>
              <a:t>Allison Littlejohn</a:t>
            </a:r>
          </a:p>
          <a:p>
            <a:pPr eaLnBrk="0" hangingPunct="0">
              <a:defRPr/>
            </a:pPr>
            <a:r>
              <a:rPr lang="en-GB" altLang="en-GB" sz="1400" b="0" dirty="0">
                <a:solidFill>
                  <a:srgbClr val="C8D1E2"/>
                </a:solidFill>
                <a:latin typeface="Arial" charset="0"/>
                <a:cs typeface="Times New Roman" pitchFamily="18" charset="0"/>
              </a:rPr>
              <a:t>Director, Caledonian Academy</a:t>
            </a:r>
          </a:p>
          <a:p>
            <a:pPr eaLnBrk="0" hangingPunct="0">
              <a:defRPr/>
            </a:pPr>
            <a:r>
              <a:rPr lang="en-GB" altLang="en-GB" sz="1400" b="0" dirty="0">
                <a:solidFill>
                  <a:srgbClr val="C8D1E2"/>
                </a:solidFill>
                <a:latin typeface="Arial" charset="0"/>
                <a:cs typeface="Times New Roman" pitchFamily="18" charset="0"/>
              </a:rPr>
              <a:t>Chair of Learning Technology </a:t>
            </a:r>
          </a:p>
          <a:p>
            <a:pPr eaLnBrk="0" hangingPunct="0">
              <a:defRPr/>
            </a:pPr>
            <a:r>
              <a:rPr lang="en-GB" altLang="en-GB" sz="1400" b="0" dirty="0">
                <a:solidFill>
                  <a:srgbClr val="C8D1E2"/>
                </a:solidFill>
                <a:latin typeface="Arial" charset="0"/>
                <a:cs typeface="Times New Roman" pitchFamily="18" charset="0"/>
              </a:rPr>
              <a:t>Shell Senior researcher</a:t>
            </a:r>
          </a:p>
          <a:p>
            <a:pPr eaLnBrk="0" hangingPunct="0">
              <a:defRPr/>
            </a:pPr>
            <a:r>
              <a:rPr lang="en-GB" altLang="en-GB" sz="1400" b="0" dirty="0">
                <a:solidFill>
                  <a:schemeClr val="accent6">
                    <a:lumMod val="20000"/>
                    <a:lumOff val="80000"/>
                  </a:schemeClr>
                </a:solidFill>
                <a:latin typeface="Arial" charset="0"/>
                <a:hlinkClick r:id="rId5"/>
              </a:rPr>
              <a:t>www.academy.gcal.ac.uk</a:t>
            </a:r>
            <a:endParaRPr lang="en-GB" altLang="en-GB" sz="1400" b="0" dirty="0">
              <a:solidFill>
                <a:schemeClr val="accent6">
                  <a:lumMod val="20000"/>
                  <a:lumOff val="80000"/>
                </a:schemeClr>
              </a:solidFill>
              <a:latin typeface="Arial" charset="0"/>
            </a:endParaRPr>
          </a:p>
          <a:p>
            <a:pPr eaLnBrk="0" hangingPunct="0">
              <a:defRPr/>
            </a:pPr>
            <a:endParaRPr lang="en-GB" altLang="en-GB" sz="1400" b="0" dirty="0">
              <a:solidFill>
                <a:srgbClr val="C8D1E2"/>
              </a:solidFill>
              <a:latin typeface="Arial" charset="0"/>
              <a:cs typeface="Times New Roman" pitchFamily="18" charset="0"/>
            </a:endParaRPr>
          </a:p>
          <a:p>
            <a:pPr eaLnBrk="0" hangingPunct="0">
              <a:defRPr/>
            </a:pPr>
            <a:endParaRPr lang="en-GB" altLang="en-GB" b="0" dirty="0">
              <a:solidFill>
                <a:srgbClr val="969696"/>
              </a:solidFill>
              <a:latin typeface="Arial" charset="0"/>
            </a:endParaRPr>
          </a:p>
          <a:p>
            <a:pPr eaLnBrk="0" hangingPunct="0">
              <a:defRPr/>
            </a:pPr>
            <a:endParaRPr lang="en-GB" altLang="en-GB" sz="2000" b="0" dirty="0">
              <a:solidFill>
                <a:schemeClr val="accent6">
                  <a:lumMod val="20000"/>
                  <a:lumOff val="80000"/>
                </a:schemeClr>
              </a:solidFill>
              <a:latin typeface="Arial" charset="0"/>
            </a:endParaRPr>
          </a:p>
          <a:p>
            <a:pPr eaLnBrk="0" hangingPunct="0">
              <a:defRPr/>
            </a:pPr>
            <a:endParaRPr lang="en-GB" altLang="en-GB" sz="2000" b="0" dirty="0">
              <a:solidFill>
                <a:schemeClr val="accent6">
                  <a:lumMod val="20000"/>
                  <a:lumOff val="80000"/>
                </a:schemeClr>
              </a:solidFill>
              <a:latin typeface="Arial" charset="0"/>
            </a:endParaRPr>
          </a:p>
          <a:p>
            <a:pPr eaLnBrk="0" hangingPunct="0">
              <a:defRPr/>
            </a:pPr>
            <a:r>
              <a:rPr lang="en-GB" altLang="en-GB" sz="1400" b="0" dirty="0">
                <a:solidFill>
                  <a:schemeClr val="accent6">
                    <a:lumMod val="20000"/>
                    <a:lumOff val="80000"/>
                  </a:schemeClr>
                </a:solidFill>
                <a:latin typeface="Arial" charset="0"/>
              </a:rPr>
              <a:t>Collaborators:</a:t>
            </a:r>
          </a:p>
          <a:p>
            <a:pPr eaLnBrk="0" hangingPunct="0">
              <a:defRPr/>
            </a:pPr>
            <a:r>
              <a:rPr lang="en-GB" altLang="en-GB" sz="1400" b="0" dirty="0">
                <a:solidFill>
                  <a:schemeClr val="accent6">
                    <a:lumMod val="20000"/>
                    <a:lumOff val="80000"/>
                  </a:schemeClr>
                </a:solidFill>
                <a:latin typeface="Arial" charset="0"/>
              </a:rPr>
              <a:t>Dr Anoush Margaryan, Dr Colin Milligan, </a:t>
            </a:r>
            <a:r>
              <a:rPr lang="en-GB" altLang="en-GB" sz="1400" b="0" dirty="0">
                <a:solidFill>
                  <a:schemeClr val="accent6">
                    <a:lumMod val="20000"/>
                    <a:lumOff val="80000"/>
                  </a:schemeClr>
                </a:solidFill>
                <a:latin typeface="Arial" charset="0"/>
                <a:cs typeface="Times New Roman" pitchFamily="18" charset="0"/>
              </a:rPr>
              <a:t>Helen Beetham, Lou McGill </a:t>
            </a:r>
          </a:p>
          <a:p>
            <a:pPr eaLnBrk="0" hangingPunct="0">
              <a:defRPr/>
            </a:pPr>
            <a:r>
              <a:rPr lang="en-GB" altLang="en-GB" sz="1400" b="0" dirty="0">
                <a:solidFill>
                  <a:schemeClr val="accent6">
                    <a:lumMod val="20000"/>
                    <a:lumOff val="80000"/>
                  </a:schemeClr>
                </a:solidFill>
                <a:latin typeface="Arial" charset="0"/>
                <a:cs typeface="Times New Roman" pitchFamily="18" charset="0"/>
              </a:rPr>
              <a:t>Glasgow Caledonian University, UK</a:t>
            </a:r>
          </a:p>
          <a:p>
            <a:pPr eaLnBrk="0" hangingPunct="0">
              <a:defRPr/>
            </a:pPr>
            <a:endParaRPr lang="en-GB" altLang="en-GB" b="0" dirty="0">
              <a:solidFill>
                <a:srgbClr val="969696"/>
              </a:solidFill>
              <a:latin typeface="Arial" charset="0"/>
            </a:endParaRPr>
          </a:p>
          <a:p>
            <a:pPr eaLnBrk="0" hangingPunct="0">
              <a:defRPr/>
            </a:pPr>
            <a:endParaRPr lang="en-GB" altLang="en-GB" b="0" dirty="0">
              <a:solidFill>
                <a:srgbClr val="969696"/>
              </a:solidFill>
              <a:latin typeface="Arial" charset="0"/>
              <a:cs typeface="Times New Roman" pitchFamily="18" charset="0"/>
            </a:endParaRPr>
          </a:p>
          <a:p>
            <a:pPr eaLnBrk="0" hangingPunct="0">
              <a:defRPr/>
            </a:pPr>
            <a:endParaRPr lang="en-GB" altLang="en-GB" b="0" dirty="0">
              <a:solidFill>
                <a:srgbClr val="969696"/>
              </a:solidFill>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55459"/>
                                        </p:tgtEl>
                                        <p:attrNameLst>
                                          <p:attrName>style.visibility</p:attrName>
                                        </p:attrNameLst>
                                      </p:cBhvr>
                                      <p:to>
                                        <p:strVal val="visible"/>
                                      </p:to>
                                    </p:set>
                                    <p:anim calcmode="lin" valueType="num">
                                      <p:cBhvr additive="base">
                                        <p:cTn id="7" dur="500" fill="hold"/>
                                        <p:tgtEl>
                                          <p:spTgt spid="1555459"/>
                                        </p:tgtEl>
                                        <p:attrNameLst>
                                          <p:attrName>ppt_x</p:attrName>
                                        </p:attrNameLst>
                                      </p:cBhvr>
                                      <p:tavLst>
                                        <p:tav tm="0">
                                          <p:val>
                                            <p:strVal val="1+#ppt_w/2"/>
                                          </p:val>
                                        </p:tav>
                                        <p:tav tm="100000">
                                          <p:val>
                                            <p:strVal val="#ppt_x"/>
                                          </p:val>
                                        </p:tav>
                                      </p:tavLst>
                                    </p:anim>
                                    <p:anim calcmode="lin" valueType="num">
                                      <p:cBhvr additive="base">
                                        <p:cTn id="8" dur="500" fill="hold"/>
                                        <p:tgtEl>
                                          <p:spTgt spid="15554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55460"/>
                                        </p:tgtEl>
                                        <p:attrNameLst>
                                          <p:attrName>style.visibility</p:attrName>
                                        </p:attrNameLst>
                                      </p:cBhvr>
                                      <p:to>
                                        <p:strVal val="visible"/>
                                      </p:to>
                                    </p:set>
                                    <p:anim calcmode="lin" valueType="num">
                                      <p:cBhvr additive="base">
                                        <p:cTn id="12" dur="500" fill="hold"/>
                                        <p:tgtEl>
                                          <p:spTgt spid="1555460"/>
                                        </p:tgtEl>
                                        <p:attrNameLst>
                                          <p:attrName>ppt_x</p:attrName>
                                        </p:attrNameLst>
                                      </p:cBhvr>
                                      <p:tavLst>
                                        <p:tav tm="0">
                                          <p:val>
                                            <p:strVal val="1+#ppt_w/2"/>
                                          </p:val>
                                        </p:tav>
                                        <p:tav tm="100000">
                                          <p:val>
                                            <p:strVal val="#ppt_x"/>
                                          </p:val>
                                        </p:tav>
                                      </p:tavLst>
                                    </p:anim>
                                    <p:anim calcmode="lin" valueType="num">
                                      <p:cBhvr additive="base">
                                        <p:cTn id="13" dur="500" fill="hold"/>
                                        <p:tgtEl>
                                          <p:spTgt spid="1555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59" grpId="0" autoUpdateAnimBg="0"/>
      <p:bldP spid="155546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eaLnBrk="0" hangingPunct="0"/>
            <a:r>
              <a:rPr lang="en-GB" altLang="en-GB" sz="1700" b="0">
                <a:solidFill>
                  <a:srgbClr val="333300"/>
                </a:solidFill>
              </a:rPr>
              <a:t> </a:t>
            </a:r>
            <a:endParaRPr lang="en-GB" altLang="en-GB" b="0">
              <a:solidFill>
                <a:schemeClr val="tx1"/>
              </a:solidFill>
            </a:endParaRPr>
          </a:p>
        </p:txBody>
      </p:sp>
      <p:sp>
        <p:nvSpPr>
          <p:cNvPr id="20483"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eaLnBrk="0" hangingPunct="0"/>
            <a:r>
              <a:rPr lang="en-GB" altLang="en-GB" sz="1600" b="0">
                <a:solidFill>
                  <a:schemeClr val="tx1"/>
                </a:solidFill>
              </a:rPr>
              <a:t> </a:t>
            </a:r>
            <a:endParaRPr lang="en-GB" altLang="en-GB" sz="1600" b="0">
              <a:solidFill>
                <a:srgbClr val="333300"/>
              </a:solidFill>
            </a:endParaRPr>
          </a:p>
        </p:txBody>
      </p:sp>
      <p:sp>
        <p:nvSpPr>
          <p:cNvPr id="20484"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eaLnBrk="0" hangingPunct="0"/>
            <a:r>
              <a:rPr lang="en-GB" altLang="en-GB" sz="1800" b="0">
                <a:solidFill>
                  <a:srgbClr val="333300"/>
                </a:solidFill>
              </a:rPr>
              <a:t> </a:t>
            </a:r>
            <a:endParaRPr lang="en-GB" altLang="en-GB" sz="1800" b="0">
              <a:solidFill>
                <a:srgbClr val="333300"/>
              </a:solidFill>
              <a:latin typeface="Arial" charset="0"/>
            </a:endParaRPr>
          </a:p>
        </p:txBody>
      </p:sp>
      <p:sp>
        <p:nvSpPr>
          <p:cNvPr id="20485"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eaLnBrk="0" hangingPunct="0">
              <a:buFontTx/>
              <a:buChar char="•"/>
            </a:pPr>
            <a:endParaRPr lang="en-GB" altLang="en-GB" b="0">
              <a:solidFill>
                <a:schemeClr val="tx1"/>
              </a:solidFill>
            </a:endParaRPr>
          </a:p>
          <a:p>
            <a:pPr eaLnBrk="0" hangingPunct="0">
              <a:buFontTx/>
              <a:buChar char="•"/>
            </a:pPr>
            <a:endParaRPr lang="en-GB" altLang="en-GB" b="0">
              <a:solidFill>
                <a:schemeClr val="tx1"/>
              </a:solidFill>
            </a:endParaRPr>
          </a:p>
        </p:txBody>
      </p:sp>
      <p:sp>
        <p:nvSpPr>
          <p:cNvPr id="20486"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eaLnBrk="0" hangingPunct="0">
              <a:spcBef>
                <a:spcPct val="50000"/>
              </a:spcBef>
            </a:pPr>
            <a:endParaRPr lang="en-GB" altLang="en-GB" sz="1600" b="0" i="1">
              <a:solidFill>
                <a:schemeClr val="tx1"/>
              </a:solidFill>
              <a:latin typeface="Arial" charset="0"/>
            </a:endParaRPr>
          </a:p>
        </p:txBody>
      </p:sp>
      <p:sp>
        <p:nvSpPr>
          <p:cNvPr id="20487" name="Text Box 10"/>
          <p:cNvSpPr txBox="1">
            <a:spLocks noChangeArrowheads="1"/>
          </p:cNvSpPr>
          <p:nvPr/>
        </p:nvSpPr>
        <p:spPr bwMode="auto">
          <a:xfrm>
            <a:off x="0" y="1296988"/>
            <a:ext cx="4191000" cy="366712"/>
          </a:xfrm>
          <a:prstGeom prst="rect">
            <a:avLst/>
          </a:prstGeom>
          <a:noFill/>
          <a:ln w="9525">
            <a:noFill/>
            <a:miter lim="800000"/>
            <a:headEnd/>
            <a:tailEnd/>
          </a:ln>
        </p:spPr>
        <p:txBody>
          <a:bodyPr>
            <a:spAutoFit/>
          </a:bodyPr>
          <a:lstStyle/>
          <a:p>
            <a:pPr lvl="1" eaLnBrk="0" hangingPunct="0">
              <a:buFontTx/>
              <a:buChar char="•"/>
            </a:pPr>
            <a:endParaRPr lang="en-GB" altLang="en-GB" sz="1800" b="0">
              <a:solidFill>
                <a:srgbClr val="003399"/>
              </a:solidFill>
              <a:latin typeface="Arial" charset="0"/>
            </a:endParaRPr>
          </a:p>
        </p:txBody>
      </p:sp>
      <p:graphicFrame>
        <p:nvGraphicFramePr>
          <p:cNvPr id="11" name="Table 10"/>
          <p:cNvGraphicFramePr>
            <a:graphicFrameLocks noGrp="1"/>
          </p:cNvGraphicFramePr>
          <p:nvPr/>
        </p:nvGraphicFramePr>
        <p:xfrm>
          <a:off x="185738" y="185738"/>
          <a:ext cx="8772527" cy="6358254"/>
        </p:xfrm>
        <a:graphic>
          <a:graphicData uri="http://schemas.openxmlformats.org/drawingml/2006/table">
            <a:tbl>
              <a:tblPr firstRow="1" bandRow="1">
                <a:tableStyleId>{21E4AEA4-8DFA-4A89-87EB-49C32662AFE0}</a:tableStyleId>
              </a:tblPr>
              <a:tblGrid>
                <a:gridCol w="3228977"/>
                <a:gridCol w="5543550"/>
              </a:tblGrid>
              <a:tr h="453710">
                <a:tc>
                  <a:txBody>
                    <a:bodyPr/>
                    <a:lstStyle/>
                    <a:p>
                      <a:r>
                        <a:rPr lang="en-GB" dirty="0" smtClean="0"/>
                        <a:t> </a:t>
                      </a:r>
                      <a:r>
                        <a:rPr lang="en-GB" sz="2400" dirty="0" smtClean="0">
                          <a:latin typeface="Arial" pitchFamily="34" charset="0"/>
                          <a:cs typeface="Arial" pitchFamily="34" charset="0"/>
                        </a:rPr>
                        <a:t>Paradigm</a:t>
                      </a:r>
                      <a:r>
                        <a:rPr lang="en-GB" sz="2400" baseline="0" dirty="0" smtClean="0">
                          <a:latin typeface="Arial" pitchFamily="34" charset="0"/>
                          <a:cs typeface="Arial" pitchFamily="34" charset="0"/>
                        </a:rPr>
                        <a:t> shift f</a:t>
                      </a:r>
                      <a:r>
                        <a:rPr lang="en-GB" sz="2400" dirty="0" smtClean="0">
                          <a:latin typeface="Arial" pitchFamily="34" charset="0"/>
                          <a:cs typeface="Arial" pitchFamily="34" charset="0"/>
                        </a:rPr>
                        <a:t>rom</a:t>
                      </a:r>
                      <a:endParaRPr lang="en-GB" sz="2400" dirty="0">
                        <a:latin typeface="Arial" pitchFamily="34" charset="0"/>
                        <a:cs typeface="Arial" pitchFamily="34" charset="0"/>
                      </a:endParaRPr>
                    </a:p>
                  </a:txBody>
                  <a:tcPr/>
                </a:tc>
                <a:tc>
                  <a:txBody>
                    <a:bodyPr/>
                    <a:lstStyle/>
                    <a:p>
                      <a:r>
                        <a:rPr lang="en-GB" sz="2400" dirty="0" smtClean="0">
                          <a:latin typeface="Arial" pitchFamily="34" charset="0"/>
                          <a:cs typeface="Arial" pitchFamily="34" charset="0"/>
                        </a:rPr>
                        <a:t>.....to...</a:t>
                      </a:r>
                      <a:endParaRPr lang="en-GB" sz="2400" dirty="0">
                        <a:latin typeface="Arial" pitchFamily="34" charset="0"/>
                        <a:cs typeface="Arial" pitchFamily="34" charset="0"/>
                      </a:endParaRPr>
                    </a:p>
                  </a:txBody>
                  <a:tcPr/>
                </a:tc>
              </a:tr>
              <a:tr h="603567">
                <a:tc>
                  <a:txBody>
                    <a:bodyPr/>
                    <a:lstStyle/>
                    <a:p>
                      <a:r>
                        <a:rPr lang="en-GB" sz="1400" kern="1200" baseline="0" dirty="0" smtClean="0">
                          <a:solidFill>
                            <a:schemeClr val="dk1"/>
                          </a:solidFill>
                          <a:latin typeface="Arial" pitchFamily="34" charset="0"/>
                          <a:ea typeface="+mn-ea"/>
                          <a:cs typeface="Arial" pitchFamily="34" charset="0"/>
                        </a:rPr>
                        <a:t>We know, we teach you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Learners' digital skills rewarded and used as a resource for the learning community/group/collective</a:t>
                      </a:r>
                      <a:endParaRPr lang="en-GB" sz="1400" dirty="0">
                        <a:latin typeface="Arial" pitchFamily="34" charset="0"/>
                        <a:cs typeface="Arial" pitchFamily="34" charset="0"/>
                      </a:endParaRPr>
                    </a:p>
                  </a:txBody>
                  <a:tcPr/>
                </a:tc>
              </a:tr>
              <a:tr h="603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Stable job market in specific vocations and professions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Unstable job market:</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 adaptability  management of multiple roles to the fore 	</a:t>
                      </a:r>
                    </a:p>
                  </a:txBody>
                  <a:tcPr/>
                </a:tc>
              </a:tr>
              <a:tr h="603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Students typically on two-  or three-year programmes of study:  	</a:t>
                      </a:r>
                    </a:p>
                    <a:p>
                      <a:endParaRPr lang="en-GB" sz="1400" kern="1200" baseline="0" dirty="0" smtClean="0">
                        <a:solidFill>
                          <a:schemeClr val="dk1"/>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Students engaged in multiple forms of learning while employed  /or attending several institutions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itchFamily="34" charset="0"/>
                        <a:cs typeface="Arial" pitchFamily="34" charset="0"/>
                      </a:endParaRPr>
                    </a:p>
                  </a:txBody>
                  <a:tcPr/>
                </a:tc>
              </a:tr>
              <a:tr h="494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Established methods, based in disciplines 	</a:t>
                      </a:r>
                    </a:p>
                  </a:txBody>
                  <a:tcPr/>
                </a:tc>
                <a:tc>
                  <a:txBody>
                    <a:bodyPr/>
                    <a:lstStyle/>
                    <a:p>
                      <a:r>
                        <a:rPr lang="en-GB" sz="1400" kern="1200" baseline="0" dirty="0" smtClean="0">
                          <a:solidFill>
                            <a:schemeClr val="dk1"/>
                          </a:solidFill>
                          <a:latin typeface="Arial" pitchFamily="34" charset="0"/>
                          <a:ea typeface="+mn-ea"/>
                          <a:cs typeface="Arial" pitchFamily="34" charset="0"/>
                        </a:rPr>
                        <a:t>Emerging and mixed methods, interdisciplinary problem spaces </a:t>
                      </a:r>
                      <a:endParaRPr lang="en-GB" sz="1400" dirty="0">
                        <a:latin typeface="Arial" pitchFamily="34" charset="0"/>
                        <a:cs typeface="Arial" pitchFamily="34" charset="0"/>
                      </a:endParaRPr>
                    </a:p>
                  </a:txBody>
                  <a:tcPr/>
                </a:tc>
              </a:tr>
              <a:tr h="663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Students become 'qualified' in specific kinds of academic knowledge practice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Students need to strategically manage a range of knowledge practices, for different contexts 	</a:t>
                      </a:r>
                    </a:p>
                    <a:p>
                      <a:endParaRPr lang="en-GB" sz="1400" dirty="0">
                        <a:latin typeface="Arial" pitchFamily="34" charset="0"/>
                        <a:cs typeface="Arial" pitchFamily="34" charset="0"/>
                      </a:endParaRPr>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Technologies are introduced according to the requirements of the curriculum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Curriculum is continually modified by the impacts of technology in the environment 	</a:t>
                      </a:r>
                    </a:p>
                    <a:p>
                      <a:endParaRPr lang="en-GB" sz="1400" dirty="0">
                        <a:latin typeface="Arial" pitchFamily="34" charset="0"/>
                        <a:cs typeface="Arial" pitchFamily="34" charset="0"/>
                      </a:endParaRPr>
                    </a:p>
                  </a:txBody>
                  <a:tcPr/>
                </a:tc>
              </a:tr>
              <a:tr h="453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Modular assessment: focus on achievement within clearly defined curriculum goals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Some cross-modular assessment: focus on self-efficacy and the ability to integrate skills/know-how 	</a:t>
                      </a:r>
                    </a:p>
                    <a:p>
                      <a:endParaRPr lang="en-GB" sz="1400" dirty="0">
                        <a:latin typeface="Arial" pitchFamily="34" charset="0"/>
                        <a:cs typeface="Arial" pitchFamily="34" charset="0"/>
                      </a:endParaRPr>
                    </a:p>
                  </a:txBody>
                  <a:tcPr/>
                </a:tc>
              </a:tr>
              <a:tr h="453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Disaggregated services(library, ICT, study skills, careers)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Integrated support for students' learning development and different learning pathways 	</a:t>
                      </a:r>
                    </a:p>
                  </a:txBody>
                  <a:tcPr/>
                </a:tc>
              </a:tr>
              <a:tr h="453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Induction and one-off training model of literacy support 	</a:t>
                      </a:r>
                    </a:p>
                    <a:p>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Arial" pitchFamily="34" charset="0"/>
                          <a:ea typeface="+mn-ea"/>
                          <a:cs typeface="Arial" pitchFamily="34" charset="0"/>
                        </a:rPr>
                        <a:t>Ongoing review, progression and just-in-time support 	</a:t>
                      </a:r>
                    </a:p>
                    <a:p>
                      <a:endParaRPr lang="en-GB" sz="14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a:buClrTx/>
              <a:buFontTx/>
              <a:buNone/>
            </a:pPr>
            <a:r>
              <a:rPr lang="en-GB" altLang="en-GB" sz="1700">
                <a:solidFill>
                  <a:srgbClr val="333300"/>
                </a:solidFill>
              </a:rPr>
              <a:t> </a:t>
            </a:r>
            <a:endParaRPr lang="en-GB" altLang="en-GB">
              <a:solidFill>
                <a:schemeClr val="tx1"/>
              </a:solidFill>
            </a:endParaRPr>
          </a:p>
        </p:txBody>
      </p:sp>
      <p:sp>
        <p:nvSpPr>
          <p:cNvPr id="13315"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a:buClrTx/>
              <a:buFontTx/>
              <a:buNone/>
            </a:pPr>
            <a:r>
              <a:rPr lang="en-GB" altLang="en-GB" sz="1600">
                <a:solidFill>
                  <a:schemeClr val="tx1"/>
                </a:solidFill>
              </a:rPr>
              <a:t> </a:t>
            </a:r>
            <a:endParaRPr lang="en-GB" altLang="en-GB" sz="1600">
              <a:solidFill>
                <a:srgbClr val="333300"/>
              </a:solidFill>
            </a:endParaRPr>
          </a:p>
        </p:txBody>
      </p:sp>
      <p:sp>
        <p:nvSpPr>
          <p:cNvPr id="13316"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a:buClrTx/>
              <a:buFontTx/>
              <a:buNone/>
            </a:pPr>
            <a:r>
              <a:rPr lang="en-GB" altLang="en-GB" sz="1800">
                <a:solidFill>
                  <a:srgbClr val="333300"/>
                </a:solidFill>
              </a:rPr>
              <a:t> </a:t>
            </a:r>
            <a:endParaRPr lang="en-GB" altLang="en-GB" sz="1800">
              <a:solidFill>
                <a:srgbClr val="333300"/>
              </a:solidFill>
              <a:latin typeface="Arial" charset="0"/>
            </a:endParaRPr>
          </a:p>
        </p:txBody>
      </p:sp>
      <p:sp>
        <p:nvSpPr>
          <p:cNvPr id="13317" name="Text Box 5"/>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ClrTx/>
              <a:buFontTx/>
              <a:buChar char="•"/>
            </a:pPr>
            <a:endParaRPr lang="en-GB" altLang="en-GB">
              <a:solidFill>
                <a:schemeClr val="tx1"/>
              </a:solidFill>
            </a:endParaRPr>
          </a:p>
          <a:p>
            <a:pPr>
              <a:buClrTx/>
              <a:buFontTx/>
              <a:buChar char="•"/>
            </a:pPr>
            <a:endParaRPr lang="en-GB" altLang="en-GB">
              <a:solidFill>
                <a:schemeClr val="tx1"/>
              </a:solidFill>
            </a:endParaRPr>
          </a:p>
        </p:txBody>
      </p:sp>
      <p:sp>
        <p:nvSpPr>
          <p:cNvPr id="13318" name="Text Box 6"/>
          <p:cNvSpPr txBox="1">
            <a:spLocks noChangeArrowheads="1"/>
          </p:cNvSpPr>
          <p:nvPr/>
        </p:nvSpPr>
        <p:spPr bwMode="auto">
          <a:xfrm flipH="1" flipV="1">
            <a:off x="2895600" y="-1066800"/>
            <a:ext cx="184150" cy="336550"/>
          </a:xfrm>
          <a:prstGeom prst="rect">
            <a:avLst/>
          </a:prstGeom>
          <a:noFill/>
          <a:ln w="9525">
            <a:noFill/>
            <a:miter lim="800000"/>
            <a:headEnd/>
            <a:tailEnd/>
          </a:ln>
        </p:spPr>
        <p:txBody>
          <a:bodyPr rot="10800000">
            <a:spAutoFit/>
          </a:bodyPr>
          <a:lstStyle/>
          <a:p>
            <a:pPr>
              <a:spcBef>
                <a:spcPct val="50000"/>
              </a:spcBef>
              <a:buClrTx/>
              <a:buFontTx/>
              <a:buNone/>
            </a:pPr>
            <a:endParaRPr lang="en-GB" altLang="en-GB" sz="1600" i="1">
              <a:solidFill>
                <a:schemeClr val="tx1"/>
              </a:solidFill>
              <a:latin typeface="Arial" charset="0"/>
            </a:endParaRPr>
          </a:p>
        </p:txBody>
      </p:sp>
      <p:sp>
        <p:nvSpPr>
          <p:cNvPr id="13319" name="Text Box 7"/>
          <p:cNvSpPr txBox="1">
            <a:spLocks noChangeArrowheads="1"/>
          </p:cNvSpPr>
          <p:nvPr/>
        </p:nvSpPr>
        <p:spPr bwMode="auto">
          <a:xfrm>
            <a:off x="914400" y="168275"/>
            <a:ext cx="8229600" cy="519113"/>
          </a:xfrm>
          <a:prstGeom prst="rect">
            <a:avLst/>
          </a:prstGeom>
          <a:noFill/>
          <a:ln w="9525">
            <a:noFill/>
            <a:miter lim="800000"/>
            <a:headEnd/>
            <a:tailEnd/>
          </a:ln>
        </p:spPr>
        <p:txBody>
          <a:bodyPr>
            <a:spAutoFit/>
          </a:bodyPr>
          <a:lstStyle/>
          <a:p>
            <a:pPr>
              <a:buClrTx/>
              <a:buFontTx/>
              <a:buNone/>
            </a:pPr>
            <a:r>
              <a:rPr lang="en-GB" altLang="en-GB"/>
              <a:t> </a:t>
            </a:r>
            <a:r>
              <a:rPr lang="en-GB" altLang="en-GB" sz="2800">
                <a:solidFill>
                  <a:schemeClr val="bg1"/>
                </a:solidFill>
                <a:latin typeface="Arial" charset="0"/>
              </a:rPr>
              <a:t>Scenario 4</a:t>
            </a:r>
          </a:p>
        </p:txBody>
      </p:sp>
      <p:sp>
        <p:nvSpPr>
          <p:cNvPr id="13320" name="Rectangle 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pPr>
              <a:buClrTx/>
              <a:buFontTx/>
              <a:buNone/>
            </a:pPr>
            <a:r>
              <a:rPr lang="en-GB" altLang="en-GB">
                <a:solidFill>
                  <a:srgbClr val="8388B9"/>
                </a:solidFill>
              </a:rPr>
              <a:t>   </a:t>
            </a:r>
            <a:endParaRPr lang="en-GB" altLang="en-GB" sz="3200" b="1">
              <a:solidFill>
                <a:srgbClr val="8388B9"/>
              </a:solidFill>
              <a:latin typeface="Arial" charset="0"/>
            </a:endParaRPr>
          </a:p>
        </p:txBody>
      </p:sp>
      <p:sp>
        <p:nvSpPr>
          <p:cNvPr id="13321" name="Text Box 16"/>
          <p:cNvSpPr txBox="1">
            <a:spLocks noChangeArrowheads="1"/>
          </p:cNvSpPr>
          <p:nvPr/>
        </p:nvSpPr>
        <p:spPr bwMode="auto">
          <a:xfrm>
            <a:off x="754063" y="260350"/>
            <a:ext cx="9290050" cy="523220"/>
          </a:xfrm>
          <a:prstGeom prst="rect">
            <a:avLst/>
          </a:prstGeom>
          <a:noFill/>
          <a:ln w="9525">
            <a:noFill/>
            <a:miter lim="800000"/>
            <a:headEnd/>
            <a:tailEnd/>
          </a:ln>
        </p:spPr>
        <p:txBody>
          <a:bodyPr>
            <a:spAutoFit/>
          </a:bodyPr>
          <a:lstStyle/>
          <a:p>
            <a:pPr marL="457200" indent="-457200">
              <a:buFont typeface="Wingdings" pitchFamily="2" charset="2"/>
              <a:buNone/>
            </a:pPr>
            <a:r>
              <a:rPr lang="en-GB" sz="2800" dirty="0" smtClean="0">
                <a:solidFill>
                  <a:schemeClr val="bg1"/>
                </a:solidFill>
                <a:latin typeface="Arial" charset="0"/>
              </a:rPr>
              <a:t>Social practices  </a:t>
            </a:r>
            <a:endParaRPr lang="en-GB" sz="2800" dirty="0">
              <a:solidFill>
                <a:schemeClr val="bg1"/>
              </a:solidFill>
            </a:endParaRPr>
          </a:p>
        </p:txBody>
      </p:sp>
      <p:pic>
        <p:nvPicPr>
          <p:cNvPr id="13323" name="Picture 11" descr="network.jpg"/>
          <p:cNvPicPr>
            <a:picLocks noChangeAspect="1"/>
          </p:cNvPicPr>
          <p:nvPr/>
        </p:nvPicPr>
        <p:blipFill>
          <a:blip r:embed="rId3"/>
          <a:srcRect/>
          <a:stretch>
            <a:fillRect/>
          </a:stretch>
        </p:blipFill>
        <p:spPr bwMode="auto">
          <a:xfrm>
            <a:off x="5334000" y="1778000"/>
            <a:ext cx="3810000" cy="5080000"/>
          </a:xfrm>
          <a:prstGeom prst="rect">
            <a:avLst/>
          </a:prstGeom>
          <a:noFill/>
          <a:ln w="9525">
            <a:noFill/>
            <a:miter lim="800000"/>
            <a:headEnd/>
            <a:tailEnd/>
          </a:ln>
        </p:spPr>
      </p:pic>
      <p:sp>
        <p:nvSpPr>
          <p:cNvPr id="11" name="Rectangle 19"/>
          <p:cNvSpPr>
            <a:spLocks noChangeArrowheads="1"/>
          </p:cNvSpPr>
          <p:nvPr/>
        </p:nvSpPr>
        <p:spPr bwMode="auto">
          <a:xfrm>
            <a:off x="76200" y="1042988"/>
            <a:ext cx="5498690" cy="9171742"/>
          </a:xfrm>
          <a:prstGeom prst="rect">
            <a:avLst/>
          </a:prstGeom>
          <a:noFill/>
          <a:ln w="9525" algn="ctr">
            <a:noFill/>
            <a:miter lim="800000"/>
            <a:headEnd/>
            <a:tailEnd/>
          </a:ln>
        </p:spPr>
        <p:txBody>
          <a:bodyPr wrap="square">
            <a:spAutoFit/>
          </a:bodyPr>
          <a:lstStyle/>
          <a:p>
            <a:pPr lvl="0"/>
            <a:r>
              <a:rPr lang="en-GB" b="0" dirty="0" smtClean="0">
                <a:solidFill>
                  <a:srgbClr val="333399"/>
                </a:solidFill>
                <a:latin typeface="Arial" pitchFamily="34" charset="0"/>
                <a:cs typeface="Arial" pitchFamily="34" charset="0"/>
              </a:rPr>
              <a:t>To function effectively within these practices, learners must  develop </a:t>
            </a:r>
            <a:r>
              <a:rPr lang="en-GB" i="1" dirty="0" err="1" smtClean="0">
                <a:solidFill>
                  <a:srgbClr val="FF6600"/>
                </a:solidFill>
                <a:latin typeface="Arial" pitchFamily="34" charset="0"/>
                <a:cs typeface="Arial" pitchFamily="34" charset="0"/>
              </a:rPr>
              <a:t>literacies</a:t>
            </a:r>
            <a:r>
              <a:rPr lang="en-GB" b="0" dirty="0" smtClean="0">
                <a:solidFill>
                  <a:srgbClr val="FF6600"/>
                </a:solidFill>
                <a:latin typeface="Arial" pitchFamily="34" charset="0"/>
                <a:cs typeface="Arial" pitchFamily="34" charset="0"/>
              </a:rPr>
              <a:t> </a:t>
            </a:r>
            <a:r>
              <a:rPr lang="en-GB" b="0" dirty="0" smtClean="0">
                <a:solidFill>
                  <a:srgbClr val="333399"/>
                </a:solidFill>
                <a:latin typeface="Arial" pitchFamily="34" charset="0"/>
                <a:cs typeface="Arial" pitchFamily="34" charset="0"/>
              </a:rPr>
              <a:t>to be able to:</a:t>
            </a:r>
          </a:p>
          <a:p>
            <a:pPr lvl="0"/>
            <a:endParaRPr lang="en-GB" b="0" dirty="0" smtClean="0">
              <a:solidFill>
                <a:srgbClr val="333399"/>
              </a:solidFill>
              <a:latin typeface="Arial" pitchFamily="34" charset="0"/>
              <a:cs typeface="Arial" pitchFamily="34" charset="0"/>
            </a:endParaRPr>
          </a:p>
          <a:p>
            <a:pPr lvl="0">
              <a:buFont typeface="Arial" pitchFamily="34" charset="0"/>
              <a:buChar char="•"/>
            </a:pPr>
            <a:r>
              <a:rPr lang="en-GB" b="0" dirty="0" smtClean="0">
                <a:solidFill>
                  <a:srgbClr val="333399"/>
                </a:solidFill>
                <a:latin typeface="Arial" pitchFamily="34" charset="0"/>
                <a:cs typeface="Arial" pitchFamily="34" charset="0"/>
              </a:rPr>
              <a:t>operate in ill-defined, non-hierarchical environments; </a:t>
            </a:r>
          </a:p>
          <a:p>
            <a:pPr lvl="0">
              <a:buFont typeface="Arial" pitchFamily="34" charset="0"/>
              <a:buChar char="•"/>
            </a:pPr>
            <a:endParaRPr lang="en-GB" b="0" dirty="0" smtClean="0">
              <a:solidFill>
                <a:srgbClr val="333399"/>
              </a:solidFill>
              <a:latin typeface="Arial" pitchFamily="34" charset="0"/>
              <a:cs typeface="Arial" pitchFamily="34" charset="0"/>
            </a:endParaRPr>
          </a:p>
          <a:p>
            <a:pPr lvl="0">
              <a:buFont typeface="Arial" pitchFamily="34" charset="0"/>
              <a:buChar char="•"/>
            </a:pPr>
            <a:r>
              <a:rPr lang="en-GB" b="0" dirty="0" smtClean="0">
                <a:solidFill>
                  <a:srgbClr val="333399"/>
                </a:solidFill>
                <a:latin typeface="Arial" pitchFamily="34" charset="0"/>
                <a:cs typeface="Arial" pitchFamily="34" charset="0"/>
              </a:rPr>
              <a:t>work within expanding geographical and time horizons; </a:t>
            </a:r>
          </a:p>
          <a:p>
            <a:pPr lvl="0">
              <a:buFont typeface="Arial" pitchFamily="34" charset="0"/>
              <a:buChar char="•"/>
            </a:pPr>
            <a:endParaRPr lang="en-GB" b="0" dirty="0" smtClean="0">
              <a:solidFill>
                <a:srgbClr val="333399"/>
              </a:solidFill>
              <a:latin typeface="Arial" pitchFamily="34" charset="0"/>
              <a:cs typeface="Arial" pitchFamily="34" charset="0"/>
            </a:endParaRPr>
          </a:p>
          <a:p>
            <a:pPr lvl="0">
              <a:buFont typeface="Arial" pitchFamily="34" charset="0"/>
              <a:buChar char="•"/>
            </a:pPr>
            <a:r>
              <a:rPr lang="en-GB" b="0" dirty="0" smtClean="0">
                <a:solidFill>
                  <a:srgbClr val="333399"/>
                </a:solidFill>
                <a:latin typeface="Arial" pitchFamily="34" charset="0"/>
                <a:cs typeface="Arial" pitchFamily="34" charset="0"/>
              </a:rPr>
              <a:t>collaborate across diverse and distributed groups, networks and collectives</a:t>
            </a:r>
          </a:p>
          <a:p>
            <a:pPr lvl="0">
              <a:buFont typeface="Arial" pitchFamily="34" charset="0"/>
              <a:buChar char="•"/>
            </a:pPr>
            <a:endParaRPr lang="en-GB" b="0" dirty="0" smtClean="0">
              <a:solidFill>
                <a:srgbClr val="333399"/>
              </a:solidFill>
              <a:latin typeface="Arial" pitchFamily="34" charset="0"/>
              <a:cs typeface="Arial" pitchFamily="34" charset="0"/>
            </a:endParaRPr>
          </a:p>
          <a:p>
            <a:pPr lvl="0"/>
            <a:r>
              <a:rPr lang="en-GB" sz="1400" dirty="0" smtClean="0">
                <a:solidFill>
                  <a:srgbClr val="FF6600"/>
                </a:solidFill>
                <a:latin typeface="Arial" pitchFamily="34" charset="0"/>
                <a:cs typeface="Arial" pitchFamily="34" charset="0"/>
              </a:rPr>
              <a:t>Learning </a:t>
            </a:r>
            <a:r>
              <a:rPr lang="en-GB" sz="1400" dirty="0" err="1" smtClean="0">
                <a:solidFill>
                  <a:srgbClr val="FF6600"/>
                </a:solidFill>
                <a:latin typeface="Arial" pitchFamily="34" charset="0"/>
                <a:cs typeface="Arial" pitchFamily="34" charset="0"/>
              </a:rPr>
              <a:t>Literacies</a:t>
            </a:r>
            <a:r>
              <a:rPr lang="en-GB" sz="1400" dirty="0" smtClean="0">
                <a:solidFill>
                  <a:srgbClr val="FF6600"/>
                </a:solidFill>
                <a:latin typeface="Arial" pitchFamily="34" charset="0"/>
                <a:cs typeface="Arial" pitchFamily="34" charset="0"/>
              </a:rPr>
              <a:t> in the Digital Age (</a:t>
            </a:r>
            <a:r>
              <a:rPr lang="en-GB" sz="1400" dirty="0" err="1" smtClean="0">
                <a:solidFill>
                  <a:srgbClr val="FF6600"/>
                </a:solidFill>
                <a:latin typeface="Arial" pitchFamily="34" charset="0"/>
                <a:cs typeface="Arial" pitchFamily="34" charset="0"/>
              </a:rPr>
              <a:t>LLiDA</a:t>
            </a:r>
            <a:r>
              <a:rPr lang="en-GB" sz="1400" dirty="0" smtClean="0">
                <a:solidFill>
                  <a:srgbClr val="FF6600"/>
                </a:solidFill>
                <a:latin typeface="Arial" pitchFamily="34" charset="0"/>
                <a:cs typeface="Arial" pitchFamily="34" charset="0"/>
              </a:rPr>
              <a:t>)</a:t>
            </a:r>
          </a:p>
          <a:p>
            <a:pPr lvl="0"/>
            <a:r>
              <a:rPr lang="en-GB" sz="1400" b="0" dirty="0" smtClean="0">
                <a:solidFill>
                  <a:srgbClr val="FF6600"/>
                </a:solidFill>
                <a:latin typeface="Arial" pitchFamily="34" charset="0"/>
                <a:cs typeface="Arial" pitchFamily="34" charset="0"/>
              </a:rPr>
              <a:t>Paper by Beetham et al presented at </a:t>
            </a:r>
            <a:r>
              <a:rPr lang="en-GB" sz="1400" b="0" dirty="0" err="1" smtClean="0">
                <a:solidFill>
                  <a:srgbClr val="FF6600"/>
                </a:solidFill>
                <a:latin typeface="Arial" pitchFamily="34" charset="0"/>
                <a:cs typeface="Arial" pitchFamily="34" charset="0"/>
              </a:rPr>
              <a:t>LiDU</a:t>
            </a:r>
            <a:r>
              <a:rPr lang="en-GB" sz="1400" b="0" dirty="0" smtClean="0">
                <a:solidFill>
                  <a:srgbClr val="FF6600"/>
                </a:solidFill>
                <a:latin typeface="Arial" pitchFamily="34" charset="0"/>
                <a:cs typeface="Arial" pitchFamily="34" charset="0"/>
              </a:rPr>
              <a:t> seminar series, March2010</a:t>
            </a:r>
          </a:p>
          <a:p>
            <a:pPr lvl="0"/>
            <a:endParaRPr lang="en-GB" b="0" dirty="0" smtClean="0">
              <a:solidFill>
                <a:srgbClr val="333399"/>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pPr lvl="0">
              <a:buFont typeface="Arial" pitchFamily="34" charset="0"/>
              <a:buChar char="•"/>
            </a:pPr>
            <a:endParaRPr lang="en-GB" dirty="0" smtClean="0">
              <a:solidFill>
                <a:srgbClr val="333399"/>
              </a:solidFill>
              <a:latin typeface="Arial" pitchFamily="34" charset="0"/>
              <a:cs typeface="Arial" pitchFamily="34" charset="0"/>
            </a:endParaRP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a:buClrTx/>
              <a:buFontTx/>
              <a:buNone/>
            </a:pPr>
            <a:r>
              <a:rPr lang="en-GB" altLang="en-GB" sz="1700">
                <a:solidFill>
                  <a:srgbClr val="333300"/>
                </a:solidFill>
              </a:rPr>
              <a:t> </a:t>
            </a:r>
            <a:endParaRPr lang="en-GB" altLang="en-GB">
              <a:solidFill>
                <a:schemeClr val="tx1"/>
              </a:solidFill>
            </a:endParaRPr>
          </a:p>
        </p:txBody>
      </p:sp>
      <p:sp>
        <p:nvSpPr>
          <p:cNvPr id="13315"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a:buClrTx/>
              <a:buFontTx/>
              <a:buNone/>
            </a:pPr>
            <a:r>
              <a:rPr lang="en-GB" altLang="en-GB" sz="1600">
                <a:solidFill>
                  <a:schemeClr val="tx1"/>
                </a:solidFill>
              </a:rPr>
              <a:t> </a:t>
            </a:r>
            <a:endParaRPr lang="en-GB" altLang="en-GB" sz="1600">
              <a:solidFill>
                <a:srgbClr val="333300"/>
              </a:solidFill>
            </a:endParaRPr>
          </a:p>
        </p:txBody>
      </p:sp>
      <p:sp>
        <p:nvSpPr>
          <p:cNvPr id="13316"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a:buClrTx/>
              <a:buFontTx/>
              <a:buNone/>
            </a:pPr>
            <a:r>
              <a:rPr lang="en-GB" altLang="en-GB" sz="1800">
                <a:solidFill>
                  <a:srgbClr val="333300"/>
                </a:solidFill>
              </a:rPr>
              <a:t> </a:t>
            </a:r>
            <a:endParaRPr lang="en-GB" altLang="en-GB" sz="1800">
              <a:solidFill>
                <a:srgbClr val="333300"/>
              </a:solidFill>
              <a:latin typeface="Arial" charset="0"/>
            </a:endParaRPr>
          </a:p>
        </p:txBody>
      </p:sp>
      <p:sp>
        <p:nvSpPr>
          <p:cNvPr id="13317" name="Text Box 5"/>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ClrTx/>
              <a:buFontTx/>
              <a:buChar char="•"/>
            </a:pPr>
            <a:endParaRPr lang="en-GB" altLang="en-GB">
              <a:solidFill>
                <a:schemeClr val="tx1"/>
              </a:solidFill>
            </a:endParaRPr>
          </a:p>
          <a:p>
            <a:pPr>
              <a:buClrTx/>
              <a:buFontTx/>
              <a:buChar char="•"/>
            </a:pPr>
            <a:endParaRPr lang="en-GB" altLang="en-GB">
              <a:solidFill>
                <a:schemeClr val="tx1"/>
              </a:solidFill>
            </a:endParaRPr>
          </a:p>
        </p:txBody>
      </p:sp>
      <p:sp>
        <p:nvSpPr>
          <p:cNvPr id="13318" name="Text Box 6"/>
          <p:cNvSpPr txBox="1">
            <a:spLocks noChangeArrowheads="1"/>
          </p:cNvSpPr>
          <p:nvPr/>
        </p:nvSpPr>
        <p:spPr bwMode="auto">
          <a:xfrm flipH="1" flipV="1">
            <a:off x="2895600" y="-1066800"/>
            <a:ext cx="184150" cy="336550"/>
          </a:xfrm>
          <a:prstGeom prst="rect">
            <a:avLst/>
          </a:prstGeom>
          <a:noFill/>
          <a:ln w="9525">
            <a:noFill/>
            <a:miter lim="800000"/>
            <a:headEnd/>
            <a:tailEnd/>
          </a:ln>
        </p:spPr>
        <p:txBody>
          <a:bodyPr rot="10800000">
            <a:spAutoFit/>
          </a:bodyPr>
          <a:lstStyle/>
          <a:p>
            <a:pPr>
              <a:spcBef>
                <a:spcPct val="50000"/>
              </a:spcBef>
              <a:buClrTx/>
              <a:buFontTx/>
              <a:buNone/>
            </a:pPr>
            <a:endParaRPr lang="en-GB" altLang="en-GB" sz="1600" i="1">
              <a:solidFill>
                <a:schemeClr val="tx1"/>
              </a:solidFill>
              <a:latin typeface="Arial" charset="0"/>
            </a:endParaRPr>
          </a:p>
        </p:txBody>
      </p:sp>
      <p:sp>
        <p:nvSpPr>
          <p:cNvPr id="13319" name="Text Box 7"/>
          <p:cNvSpPr txBox="1">
            <a:spLocks noChangeArrowheads="1"/>
          </p:cNvSpPr>
          <p:nvPr/>
        </p:nvSpPr>
        <p:spPr bwMode="auto">
          <a:xfrm>
            <a:off x="914400" y="168275"/>
            <a:ext cx="8229600" cy="519113"/>
          </a:xfrm>
          <a:prstGeom prst="rect">
            <a:avLst/>
          </a:prstGeom>
          <a:noFill/>
          <a:ln w="9525">
            <a:noFill/>
            <a:miter lim="800000"/>
            <a:headEnd/>
            <a:tailEnd/>
          </a:ln>
        </p:spPr>
        <p:txBody>
          <a:bodyPr>
            <a:spAutoFit/>
          </a:bodyPr>
          <a:lstStyle/>
          <a:p>
            <a:pPr>
              <a:buClrTx/>
              <a:buFontTx/>
              <a:buNone/>
            </a:pPr>
            <a:r>
              <a:rPr lang="en-GB" altLang="en-GB"/>
              <a:t> </a:t>
            </a:r>
            <a:r>
              <a:rPr lang="en-GB" altLang="en-GB" sz="2800">
                <a:solidFill>
                  <a:schemeClr val="bg1"/>
                </a:solidFill>
                <a:latin typeface="Arial" charset="0"/>
              </a:rPr>
              <a:t>Scenario 4</a:t>
            </a:r>
          </a:p>
        </p:txBody>
      </p:sp>
      <p:sp>
        <p:nvSpPr>
          <p:cNvPr id="13320" name="Rectangle 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pPr>
              <a:buClrTx/>
              <a:buFontTx/>
              <a:buNone/>
            </a:pPr>
            <a:r>
              <a:rPr lang="en-GB" altLang="en-GB">
                <a:solidFill>
                  <a:srgbClr val="8388B9"/>
                </a:solidFill>
              </a:rPr>
              <a:t>   </a:t>
            </a:r>
            <a:endParaRPr lang="en-GB" altLang="en-GB" sz="3200" b="1">
              <a:solidFill>
                <a:srgbClr val="8388B9"/>
              </a:solidFill>
              <a:latin typeface="Arial" charset="0"/>
            </a:endParaRPr>
          </a:p>
        </p:txBody>
      </p:sp>
      <p:pic>
        <p:nvPicPr>
          <p:cNvPr id="13323" name="Picture 11" descr="network.jpg"/>
          <p:cNvPicPr>
            <a:picLocks noChangeAspect="1"/>
          </p:cNvPicPr>
          <p:nvPr/>
        </p:nvPicPr>
        <p:blipFill>
          <a:blip r:embed="rId3"/>
          <a:srcRect/>
          <a:stretch>
            <a:fillRect/>
          </a:stretch>
        </p:blipFill>
        <p:spPr bwMode="auto">
          <a:xfrm>
            <a:off x="5334000" y="1778000"/>
            <a:ext cx="3810000" cy="5080000"/>
          </a:xfrm>
          <a:prstGeom prst="rect">
            <a:avLst/>
          </a:prstGeom>
          <a:noFill/>
          <a:ln w="9525">
            <a:noFill/>
            <a:miter lim="800000"/>
            <a:headEnd/>
            <a:tailEnd/>
          </a:ln>
        </p:spPr>
      </p:pic>
      <p:sp>
        <p:nvSpPr>
          <p:cNvPr id="11" name="Rectangle 19"/>
          <p:cNvSpPr>
            <a:spLocks noChangeArrowheads="1"/>
          </p:cNvSpPr>
          <p:nvPr/>
        </p:nvSpPr>
        <p:spPr bwMode="auto">
          <a:xfrm>
            <a:off x="76199" y="1042988"/>
            <a:ext cx="5838825" cy="8740854"/>
          </a:xfrm>
          <a:prstGeom prst="rect">
            <a:avLst/>
          </a:prstGeom>
          <a:noFill/>
          <a:ln w="9525" algn="ctr">
            <a:noFill/>
            <a:miter lim="800000"/>
            <a:headEnd/>
            <a:tailEnd/>
          </a:ln>
        </p:spPr>
        <p:txBody>
          <a:bodyPr wrap="square">
            <a:spAutoFit/>
          </a:bodyPr>
          <a:lstStyle/>
          <a:p>
            <a:pPr lvl="0"/>
            <a:r>
              <a:rPr lang="en-GB" sz="2000" b="0" dirty="0" smtClean="0">
                <a:solidFill>
                  <a:srgbClr val="333399"/>
                </a:solidFill>
                <a:latin typeface="Arial" pitchFamily="34" charset="0"/>
                <a:cs typeface="Arial" pitchFamily="34" charset="0"/>
              </a:rPr>
              <a:t>Learners can be confident about using the internet yet lack critical capabilities, and research skills </a:t>
            </a:r>
            <a:r>
              <a:rPr lang="en-GB" sz="1400" b="0" dirty="0" smtClean="0">
                <a:solidFill>
                  <a:srgbClr val="FF6600"/>
                </a:solidFill>
                <a:latin typeface="Arial" pitchFamily="34" charset="0"/>
                <a:cs typeface="Arial" pitchFamily="34" charset="0"/>
              </a:rPr>
              <a:t>JISC 'learners experiences of e-learning'</a:t>
            </a:r>
          </a:p>
          <a:p>
            <a:pPr lvl="0"/>
            <a:endParaRPr lang="en-GB" b="0" dirty="0" smtClean="0">
              <a:solidFill>
                <a:srgbClr val="333399"/>
              </a:solidFill>
              <a:latin typeface="Arial" pitchFamily="34" charset="0"/>
              <a:cs typeface="Arial" pitchFamily="34" charset="0"/>
            </a:endParaRPr>
          </a:p>
          <a:p>
            <a:pPr lvl="0"/>
            <a:r>
              <a:rPr lang="en-GB" sz="2000" b="0" dirty="0" smtClean="0">
                <a:solidFill>
                  <a:srgbClr val="333399"/>
                </a:solidFill>
                <a:latin typeface="Arial" pitchFamily="34" charset="0"/>
                <a:cs typeface="Arial" pitchFamily="34" charset="0"/>
              </a:rPr>
              <a:t>Learners often have </a:t>
            </a:r>
            <a:r>
              <a:rPr lang="en-GB" sz="2000" b="0" i="1" dirty="0" smtClean="0">
                <a:solidFill>
                  <a:srgbClr val="333399"/>
                </a:solidFill>
                <a:latin typeface="Arial" pitchFamily="34" charset="0"/>
                <a:cs typeface="Arial" pitchFamily="34" charset="0"/>
              </a:rPr>
              <a:t>little idea </a:t>
            </a:r>
            <a:r>
              <a:rPr lang="en-GB" sz="2000" b="0" dirty="0" smtClean="0">
                <a:solidFill>
                  <a:srgbClr val="333399"/>
                </a:solidFill>
                <a:latin typeface="Arial" pitchFamily="34" charset="0"/>
                <a:cs typeface="Arial" pitchFamily="34" charset="0"/>
              </a:rPr>
              <a:t>how to use tools to support their learning</a:t>
            </a:r>
          </a:p>
          <a:p>
            <a:pPr lvl="0"/>
            <a:r>
              <a:rPr lang="en-GB" sz="1400" b="0" dirty="0" smtClean="0">
                <a:solidFill>
                  <a:srgbClr val="FF6600"/>
                </a:solidFill>
                <a:latin typeface="Arial" pitchFamily="34" charset="0"/>
                <a:cs typeface="Arial" pitchFamily="34" charset="0"/>
              </a:rPr>
              <a:t>HEA Learning from Digital Natives, Margaryan et al, 2009</a:t>
            </a:r>
            <a:endParaRPr lang="en-GB" sz="1400" b="0" dirty="0" smtClean="0">
              <a:solidFill>
                <a:srgbClr val="333399"/>
              </a:solidFill>
              <a:latin typeface="Arial" pitchFamily="34" charset="0"/>
              <a:cs typeface="Arial" pitchFamily="34" charset="0"/>
            </a:endParaRPr>
          </a:p>
          <a:p>
            <a:pPr lvl="0"/>
            <a:endParaRPr lang="en-GB" b="0" dirty="0" smtClean="0">
              <a:solidFill>
                <a:srgbClr val="333399"/>
              </a:solidFill>
              <a:latin typeface="Arial" pitchFamily="34" charset="0"/>
              <a:cs typeface="Arial" pitchFamily="34" charset="0"/>
            </a:endParaRPr>
          </a:p>
          <a:p>
            <a:pPr lvl="0"/>
            <a:r>
              <a:rPr lang="en-GB" sz="2000" b="0" dirty="0" smtClean="0">
                <a:solidFill>
                  <a:srgbClr val="333399"/>
                </a:solidFill>
                <a:latin typeface="Arial" pitchFamily="34" charset="0"/>
                <a:cs typeface="Arial" pitchFamily="34" charset="0"/>
              </a:rPr>
              <a:t>Some advanced learners are not using ICT for learning tasks  </a:t>
            </a:r>
            <a:r>
              <a:rPr lang="en-GB" sz="1400" b="0" dirty="0" smtClean="0">
                <a:solidFill>
                  <a:srgbClr val="FF6600"/>
                </a:solidFill>
                <a:latin typeface="Arial" pitchFamily="34" charset="0"/>
                <a:cs typeface="Arial" pitchFamily="34" charset="0"/>
              </a:rPr>
              <a:t>Hardy et al 2009</a:t>
            </a:r>
          </a:p>
          <a:p>
            <a:pPr lvl="0"/>
            <a:endParaRPr lang="en-GB" sz="1400" b="0" dirty="0" smtClean="0">
              <a:solidFill>
                <a:srgbClr val="FF6600"/>
              </a:solidFill>
              <a:latin typeface="Arial" pitchFamily="34" charset="0"/>
              <a:cs typeface="Arial" pitchFamily="34" charset="0"/>
            </a:endParaRPr>
          </a:p>
          <a:p>
            <a:pPr>
              <a:defRPr/>
            </a:pPr>
            <a:r>
              <a:rPr lang="en-GB" sz="2000" b="0" dirty="0" smtClean="0">
                <a:solidFill>
                  <a:schemeClr val="accent6"/>
                </a:solidFill>
                <a:latin typeface="Arial" pitchFamily="34" charset="0"/>
                <a:cs typeface="Arial" pitchFamily="34" charset="0"/>
              </a:rPr>
              <a:t>There is no evidence of widespread and  universal disaffection, or of a distinctly different “learning style the like of which has never been seen before” </a:t>
            </a:r>
            <a:r>
              <a:rPr lang="en-GB" sz="1050" dirty="0" smtClean="0">
                <a:solidFill>
                  <a:srgbClr val="FF6600"/>
                </a:solidFill>
                <a:latin typeface="Arial" pitchFamily="34" charset="0"/>
                <a:cs typeface="Arial" pitchFamily="34" charset="0"/>
              </a:rPr>
              <a:t>Bennett et al, 2008</a:t>
            </a:r>
          </a:p>
          <a:p>
            <a:pPr lvl="0"/>
            <a:endParaRPr lang="en-GB" b="0" dirty="0" smtClean="0">
              <a:solidFill>
                <a:srgbClr val="333399"/>
              </a:solidFill>
              <a:latin typeface="Arial" pitchFamily="34" charset="0"/>
              <a:cs typeface="Arial" pitchFamily="34" charset="0"/>
            </a:endParaRPr>
          </a:p>
          <a:p>
            <a:pPr lvl="0"/>
            <a:r>
              <a:rPr lang="en-GB" sz="2000" b="0" dirty="0" smtClean="0">
                <a:solidFill>
                  <a:srgbClr val="333399"/>
                </a:solidFill>
                <a:latin typeface="Arial" pitchFamily="34" charset="0"/>
                <a:cs typeface="Arial" pitchFamily="34" charset="0"/>
              </a:rPr>
              <a:t>Tutor guidance is a critical determinant of technology-based learning practices adopted by learners</a:t>
            </a:r>
            <a:r>
              <a:rPr lang="en-GB" sz="2000" b="0" dirty="0" smtClean="0">
                <a:solidFill>
                  <a:srgbClr val="FF6600"/>
                </a:solidFill>
                <a:latin typeface="Arial" pitchFamily="34" charset="0"/>
                <a:cs typeface="Arial" pitchFamily="34" charset="0"/>
              </a:rPr>
              <a:t> </a:t>
            </a:r>
            <a:r>
              <a:rPr lang="en-GB" sz="1400" b="0" dirty="0" err="1" smtClean="0">
                <a:solidFill>
                  <a:srgbClr val="FF6600"/>
                </a:solidFill>
                <a:latin typeface="Arial" pitchFamily="34" charset="0"/>
                <a:cs typeface="Arial" pitchFamily="34" charset="0"/>
              </a:rPr>
              <a:t>Goodfellow</a:t>
            </a:r>
            <a:r>
              <a:rPr lang="en-GB" sz="1400" b="0" dirty="0" smtClean="0">
                <a:solidFill>
                  <a:srgbClr val="FF6600"/>
                </a:solidFill>
                <a:latin typeface="Arial" pitchFamily="34" charset="0"/>
                <a:cs typeface="Arial" pitchFamily="34" charset="0"/>
              </a:rPr>
              <a:t> &amp; Lea, 2009</a:t>
            </a: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pPr lvl="0">
              <a:buFont typeface="Arial" pitchFamily="34" charset="0"/>
              <a:buChar char="•"/>
            </a:pPr>
            <a:endParaRPr lang="en-GB" dirty="0" smtClean="0">
              <a:solidFill>
                <a:srgbClr val="333399"/>
              </a:solidFill>
              <a:latin typeface="Arial" pitchFamily="34" charset="0"/>
              <a:cs typeface="Arial" pitchFamily="34" charset="0"/>
            </a:endParaRP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sp>
        <p:nvSpPr>
          <p:cNvPr id="12" name="Text Box 16"/>
          <p:cNvSpPr txBox="1">
            <a:spLocks noChangeArrowheads="1"/>
          </p:cNvSpPr>
          <p:nvPr/>
        </p:nvSpPr>
        <p:spPr bwMode="auto">
          <a:xfrm>
            <a:off x="754063" y="260350"/>
            <a:ext cx="9290050" cy="523220"/>
          </a:xfrm>
          <a:prstGeom prst="rect">
            <a:avLst/>
          </a:prstGeom>
          <a:noFill/>
          <a:ln w="9525">
            <a:noFill/>
            <a:miter lim="800000"/>
            <a:headEnd/>
            <a:tailEnd/>
          </a:ln>
        </p:spPr>
        <p:txBody>
          <a:bodyPr>
            <a:spAutoFit/>
          </a:bodyPr>
          <a:lstStyle/>
          <a:p>
            <a:pPr marL="457200" indent="-457200">
              <a:buFont typeface="Wingdings" pitchFamily="2" charset="2"/>
              <a:buNone/>
            </a:pPr>
            <a:r>
              <a:rPr lang="en-GB" sz="2800" dirty="0" smtClean="0">
                <a:solidFill>
                  <a:schemeClr val="bg1"/>
                </a:solidFill>
                <a:latin typeface="Arial" charset="0"/>
              </a:rPr>
              <a:t>Social practices</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a:buClrTx/>
              <a:buFontTx/>
              <a:buNone/>
            </a:pPr>
            <a:r>
              <a:rPr lang="en-GB" altLang="en-GB" sz="1700">
                <a:solidFill>
                  <a:srgbClr val="333300"/>
                </a:solidFill>
              </a:rPr>
              <a:t> </a:t>
            </a:r>
            <a:endParaRPr lang="en-GB" altLang="en-GB">
              <a:solidFill>
                <a:schemeClr val="tx1"/>
              </a:solidFill>
            </a:endParaRPr>
          </a:p>
        </p:txBody>
      </p:sp>
      <p:sp>
        <p:nvSpPr>
          <p:cNvPr id="13315"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a:buClrTx/>
              <a:buFontTx/>
              <a:buNone/>
            </a:pPr>
            <a:r>
              <a:rPr lang="en-GB" altLang="en-GB" sz="1600">
                <a:solidFill>
                  <a:schemeClr val="tx1"/>
                </a:solidFill>
              </a:rPr>
              <a:t> </a:t>
            </a:r>
            <a:endParaRPr lang="en-GB" altLang="en-GB" sz="1600">
              <a:solidFill>
                <a:srgbClr val="333300"/>
              </a:solidFill>
            </a:endParaRPr>
          </a:p>
        </p:txBody>
      </p:sp>
      <p:sp>
        <p:nvSpPr>
          <p:cNvPr id="13316"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a:buClrTx/>
              <a:buFontTx/>
              <a:buNone/>
            </a:pPr>
            <a:r>
              <a:rPr lang="en-GB" altLang="en-GB" sz="1800">
                <a:solidFill>
                  <a:srgbClr val="333300"/>
                </a:solidFill>
              </a:rPr>
              <a:t> </a:t>
            </a:r>
            <a:endParaRPr lang="en-GB" altLang="en-GB" sz="1800">
              <a:solidFill>
                <a:srgbClr val="333300"/>
              </a:solidFill>
              <a:latin typeface="Arial" charset="0"/>
            </a:endParaRPr>
          </a:p>
        </p:txBody>
      </p:sp>
      <p:sp>
        <p:nvSpPr>
          <p:cNvPr id="13317" name="Text Box 5"/>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ClrTx/>
              <a:buFontTx/>
              <a:buChar char="•"/>
            </a:pPr>
            <a:endParaRPr lang="en-GB" altLang="en-GB">
              <a:solidFill>
                <a:schemeClr val="tx1"/>
              </a:solidFill>
            </a:endParaRPr>
          </a:p>
          <a:p>
            <a:pPr>
              <a:buClrTx/>
              <a:buFontTx/>
              <a:buChar char="•"/>
            </a:pPr>
            <a:endParaRPr lang="en-GB" altLang="en-GB">
              <a:solidFill>
                <a:schemeClr val="tx1"/>
              </a:solidFill>
            </a:endParaRPr>
          </a:p>
        </p:txBody>
      </p:sp>
      <p:sp>
        <p:nvSpPr>
          <p:cNvPr id="13318" name="Text Box 6"/>
          <p:cNvSpPr txBox="1">
            <a:spLocks noChangeArrowheads="1"/>
          </p:cNvSpPr>
          <p:nvPr/>
        </p:nvSpPr>
        <p:spPr bwMode="auto">
          <a:xfrm flipH="1" flipV="1">
            <a:off x="2895600" y="-1066800"/>
            <a:ext cx="184150" cy="336550"/>
          </a:xfrm>
          <a:prstGeom prst="rect">
            <a:avLst/>
          </a:prstGeom>
          <a:noFill/>
          <a:ln w="9525">
            <a:noFill/>
            <a:miter lim="800000"/>
            <a:headEnd/>
            <a:tailEnd/>
          </a:ln>
        </p:spPr>
        <p:txBody>
          <a:bodyPr rot="10800000">
            <a:spAutoFit/>
          </a:bodyPr>
          <a:lstStyle/>
          <a:p>
            <a:pPr>
              <a:spcBef>
                <a:spcPct val="50000"/>
              </a:spcBef>
              <a:buClrTx/>
              <a:buFontTx/>
              <a:buNone/>
            </a:pPr>
            <a:endParaRPr lang="en-GB" altLang="en-GB" sz="1600" i="1">
              <a:solidFill>
                <a:schemeClr val="tx1"/>
              </a:solidFill>
              <a:latin typeface="Arial" charset="0"/>
            </a:endParaRPr>
          </a:p>
        </p:txBody>
      </p:sp>
      <p:sp>
        <p:nvSpPr>
          <p:cNvPr id="13319" name="Text Box 7"/>
          <p:cNvSpPr txBox="1">
            <a:spLocks noChangeArrowheads="1"/>
          </p:cNvSpPr>
          <p:nvPr/>
        </p:nvSpPr>
        <p:spPr bwMode="auto">
          <a:xfrm>
            <a:off x="914400" y="168275"/>
            <a:ext cx="8229600" cy="519113"/>
          </a:xfrm>
          <a:prstGeom prst="rect">
            <a:avLst/>
          </a:prstGeom>
          <a:noFill/>
          <a:ln w="9525">
            <a:noFill/>
            <a:miter lim="800000"/>
            <a:headEnd/>
            <a:tailEnd/>
          </a:ln>
        </p:spPr>
        <p:txBody>
          <a:bodyPr>
            <a:spAutoFit/>
          </a:bodyPr>
          <a:lstStyle/>
          <a:p>
            <a:pPr>
              <a:buClrTx/>
              <a:buFontTx/>
              <a:buNone/>
            </a:pPr>
            <a:r>
              <a:rPr lang="en-GB" altLang="en-GB"/>
              <a:t> </a:t>
            </a:r>
            <a:r>
              <a:rPr lang="en-GB" altLang="en-GB" sz="2800">
                <a:solidFill>
                  <a:schemeClr val="bg1"/>
                </a:solidFill>
                <a:latin typeface="Arial" charset="0"/>
              </a:rPr>
              <a:t>Scenario 4</a:t>
            </a:r>
          </a:p>
        </p:txBody>
      </p:sp>
      <p:sp>
        <p:nvSpPr>
          <p:cNvPr id="13320" name="Rectangle 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pPr>
              <a:buClrTx/>
              <a:buFontTx/>
              <a:buNone/>
            </a:pPr>
            <a:r>
              <a:rPr lang="en-GB" altLang="en-GB">
                <a:solidFill>
                  <a:srgbClr val="8388B9"/>
                </a:solidFill>
              </a:rPr>
              <a:t>   </a:t>
            </a:r>
            <a:endParaRPr lang="en-GB" altLang="en-GB" sz="3200" b="1">
              <a:solidFill>
                <a:srgbClr val="8388B9"/>
              </a:solidFill>
              <a:latin typeface="Arial" charset="0"/>
            </a:endParaRPr>
          </a:p>
        </p:txBody>
      </p:sp>
      <p:pic>
        <p:nvPicPr>
          <p:cNvPr id="13323" name="Picture 11" descr="network.jpg"/>
          <p:cNvPicPr>
            <a:picLocks noChangeAspect="1"/>
          </p:cNvPicPr>
          <p:nvPr/>
        </p:nvPicPr>
        <p:blipFill>
          <a:blip r:embed="rId3"/>
          <a:srcRect/>
          <a:stretch>
            <a:fillRect/>
          </a:stretch>
        </p:blipFill>
        <p:spPr bwMode="auto">
          <a:xfrm>
            <a:off x="5334000" y="1778000"/>
            <a:ext cx="3810000" cy="5080000"/>
          </a:xfrm>
          <a:prstGeom prst="rect">
            <a:avLst/>
          </a:prstGeom>
          <a:noFill/>
          <a:ln w="9525">
            <a:noFill/>
            <a:miter lim="800000"/>
            <a:headEnd/>
            <a:tailEnd/>
          </a:ln>
        </p:spPr>
      </p:pic>
      <p:sp>
        <p:nvSpPr>
          <p:cNvPr id="13" name="Rectangle 12"/>
          <p:cNvSpPr/>
          <p:nvPr/>
        </p:nvSpPr>
        <p:spPr>
          <a:xfrm>
            <a:off x="60303" y="1028700"/>
            <a:ext cx="5383213" cy="6309420"/>
          </a:xfrm>
          <a:prstGeom prst="rect">
            <a:avLst/>
          </a:prstGeom>
        </p:spPr>
        <p:txBody>
          <a:bodyPr wrap="square">
            <a:spAutoFit/>
          </a:bodyPr>
          <a:lstStyle/>
          <a:p>
            <a:pPr lvl="0"/>
            <a:r>
              <a:rPr lang="en-GB" sz="2000" b="0" dirty="0" smtClean="0">
                <a:solidFill>
                  <a:srgbClr val="333399"/>
                </a:solidFill>
                <a:latin typeface="Arial" pitchFamily="34" charset="0"/>
                <a:cs typeface="Arial" pitchFamily="34" charset="0"/>
              </a:rPr>
              <a:t>In practice - little evidence of learners acquiring </a:t>
            </a:r>
            <a:r>
              <a:rPr lang="en-GB" sz="2000" b="0" dirty="0" err="1" smtClean="0">
                <a:solidFill>
                  <a:srgbClr val="333399"/>
                </a:solidFill>
                <a:latin typeface="Arial" pitchFamily="34" charset="0"/>
                <a:cs typeface="Arial" pitchFamily="34" charset="0"/>
              </a:rPr>
              <a:t>literacies</a:t>
            </a:r>
            <a:r>
              <a:rPr lang="en-GB" sz="2000" b="0" dirty="0" smtClean="0">
                <a:solidFill>
                  <a:srgbClr val="333399"/>
                </a:solidFill>
                <a:latin typeface="Arial" pitchFamily="34" charset="0"/>
                <a:cs typeface="Arial" pitchFamily="34" charset="0"/>
              </a:rPr>
              <a:t> through situated, social practice  </a:t>
            </a:r>
          </a:p>
          <a:p>
            <a:pPr lvl="0"/>
            <a:endParaRPr lang="en-GB" sz="2000" b="0" dirty="0" smtClean="0">
              <a:solidFill>
                <a:srgbClr val="333399"/>
              </a:solidFill>
              <a:latin typeface="Arial" pitchFamily="34" charset="0"/>
              <a:cs typeface="Arial" pitchFamily="34" charset="0"/>
            </a:endParaRPr>
          </a:p>
          <a:p>
            <a:pPr lvl="0"/>
            <a:r>
              <a:rPr lang="en-GB" sz="2000" b="0" dirty="0" smtClean="0">
                <a:solidFill>
                  <a:srgbClr val="333399"/>
                </a:solidFill>
                <a:latin typeface="Arial" pitchFamily="34" charset="0"/>
                <a:cs typeface="Arial" pitchFamily="34" charset="0"/>
              </a:rPr>
              <a:t>Some aspects of learners' everyday practices with technology are at odds with the practices valued in formal  teaching and assessment </a:t>
            </a:r>
          </a:p>
          <a:p>
            <a:pPr lvl="0"/>
            <a:r>
              <a:rPr lang="en-GB" sz="2000" b="0" dirty="0" smtClean="0">
                <a:solidFill>
                  <a:srgbClr val="333399"/>
                </a:solidFill>
                <a:latin typeface="Arial" pitchFamily="34" charset="0"/>
                <a:cs typeface="Arial" pitchFamily="34" charset="0"/>
              </a:rPr>
              <a:t>(Beetham 2009)</a:t>
            </a:r>
          </a:p>
          <a:p>
            <a:pPr lvl="0"/>
            <a:r>
              <a:rPr lang="en-GB" sz="2000" b="0" dirty="0" smtClean="0">
                <a:solidFill>
                  <a:srgbClr val="333399"/>
                </a:solidFill>
                <a:latin typeface="Arial" pitchFamily="34" charset="0"/>
                <a:cs typeface="Arial" pitchFamily="34" charset="0"/>
              </a:rPr>
              <a:t> </a:t>
            </a:r>
          </a:p>
          <a:p>
            <a:pPr lvl="0"/>
            <a:endParaRPr lang="en-GB" sz="2000" b="0" dirty="0" smtClean="0">
              <a:solidFill>
                <a:srgbClr val="333399"/>
              </a:solidFill>
              <a:latin typeface="Arial" pitchFamily="34" charset="0"/>
              <a:cs typeface="Arial" pitchFamily="34" charset="0"/>
            </a:endParaRPr>
          </a:p>
          <a:p>
            <a:pPr lvl="0"/>
            <a:r>
              <a:rPr lang="en-GB" sz="2000" b="0" dirty="0" smtClean="0">
                <a:solidFill>
                  <a:srgbClr val="333399"/>
                </a:solidFill>
                <a:latin typeface="Arial" pitchFamily="34" charset="0"/>
                <a:cs typeface="Arial" pitchFamily="34" charset="0"/>
              </a:rPr>
              <a:t>Requires the right conditions to enable individuals to set and attaining their learning goals by drawing  from and contributing to </a:t>
            </a:r>
            <a:r>
              <a:rPr lang="en-GB" sz="2000" b="0" i="1" dirty="0" smtClean="0">
                <a:solidFill>
                  <a:srgbClr val="333399"/>
                </a:solidFill>
                <a:latin typeface="Arial" pitchFamily="34" charset="0"/>
                <a:cs typeface="Arial" pitchFamily="34" charset="0"/>
              </a:rPr>
              <a:t>collective knowledge</a:t>
            </a:r>
            <a:endParaRPr lang="en-GB" sz="2000" b="0" dirty="0" smtClean="0">
              <a:solidFill>
                <a:srgbClr val="333399"/>
              </a:solidFill>
              <a:latin typeface="Arial" pitchFamily="34" charset="0"/>
              <a:cs typeface="Arial" pitchFamily="34" charset="0"/>
            </a:endParaRPr>
          </a:p>
          <a:p>
            <a:r>
              <a:rPr lang="en-GB" sz="2000" dirty="0" smtClean="0">
                <a:latin typeface="Arial" pitchFamily="34" charset="0"/>
                <a:cs typeface="Arial" pitchFamily="34" charset="0"/>
              </a:rPr>
              <a:t> </a:t>
            </a:r>
            <a:endParaRPr lang="en-GB" sz="1400" b="0" dirty="0" smtClean="0">
              <a:solidFill>
                <a:srgbClr val="FF9900"/>
              </a:solidFill>
              <a:latin typeface="Arial" pitchFamily="34" charset="0"/>
              <a:cs typeface="Arial" pitchFamily="34" charset="0"/>
            </a:endParaRPr>
          </a:p>
          <a:p>
            <a:pPr>
              <a:defRPr/>
            </a:pPr>
            <a:endParaRPr lang="en-GB" sz="1400" b="0" dirty="0" smtClean="0">
              <a:solidFill>
                <a:srgbClr val="FF9900"/>
              </a:solidFill>
              <a:latin typeface="Arial" pitchFamily="34" charset="0"/>
              <a:cs typeface="Arial" pitchFamily="34" charset="0"/>
            </a:endParaRPr>
          </a:p>
          <a:p>
            <a:pPr>
              <a:defRPr/>
            </a:pPr>
            <a:endParaRPr lang="en-GB" sz="1400" b="0" dirty="0" smtClean="0">
              <a:solidFill>
                <a:srgbClr val="FF9900"/>
              </a:solidFill>
              <a:latin typeface="Arial" pitchFamily="34" charset="0"/>
              <a:cs typeface="Arial" pitchFamily="34" charset="0"/>
            </a:endParaRPr>
          </a:p>
          <a:p>
            <a:pPr>
              <a:defRPr/>
            </a:pPr>
            <a:r>
              <a:rPr lang="en-GB" sz="1400" b="0" dirty="0" smtClean="0">
                <a:solidFill>
                  <a:srgbClr val="FF9900"/>
                </a:solidFill>
                <a:latin typeface="Arial" pitchFamily="34" charset="0"/>
                <a:cs typeface="Arial" pitchFamily="34" charset="0"/>
              </a:rPr>
              <a:t>Beetham</a:t>
            </a:r>
            <a:r>
              <a:rPr lang="en-GB" sz="1400" b="0" dirty="0">
                <a:solidFill>
                  <a:srgbClr val="FF9900"/>
                </a:solidFill>
                <a:latin typeface="Arial" pitchFamily="34" charset="0"/>
                <a:cs typeface="Arial" pitchFamily="34" charset="0"/>
              </a:rPr>
              <a:t>, McGill, Littlejohn </a:t>
            </a:r>
            <a:r>
              <a:rPr lang="en-GB" sz="1400" b="0" dirty="0" smtClean="0">
                <a:solidFill>
                  <a:srgbClr val="FF9900"/>
                </a:solidFill>
                <a:latin typeface="Arial" pitchFamily="34" charset="0"/>
                <a:cs typeface="Arial" pitchFamily="34" charset="0"/>
              </a:rPr>
              <a:t>(</a:t>
            </a:r>
            <a:r>
              <a:rPr lang="en-GB" sz="1400" b="0" dirty="0" smtClean="0">
                <a:solidFill>
                  <a:srgbClr val="FF9900"/>
                </a:solidFill>
                <a:latin typeface="Arial" charset="0"/>
                <a:cs typeface="Arial" charset="0"/>
              </a:rPr>
              <a:t>Learning </a:t>
            </a:r>
            <a:r>
              <a:rPr lang="en-GB" sz="1400" b="0" dirty="0" err="1">
                <a:solidFill>
                  <a:srgbClr val="FF9900"/>
                </a:solidFill>
                <a:latin typeface="Arial" charset="0"/>
                <a:cs typeface="Arial" charset="0"/>
              </a:rPr>
              <a:t>Literacies</a:t>
            </a:r>
            <a:r>
              <a:rPr lang="en-GB" sz="1400" b="0" dirty="0">
                <a:solidFill>
                  <a:srgbClr val="FF9900"/>
                </a:solidFill>
                <a:latin typeface="Arial" charset="0"/>
                <a:cs typeface="Arial" charset="0"/>
              </a:rPr>
              <a:t> for the Digital </a:t>
            </a:r>
            <a:r>
              <a:rPr lang="en-GB" sz="1400" b="0" dirty="0" smtClean="0">
                <a:solidFill>
                  <a:srgbClr val="FF9900"/>
                </a:solidFill>
                <a:latin typeface="Arial" charset="0"/>
                <a:cs typeface="Arial" charset="0"/>
              </a:rPr>
              <a:t>Age, </a:t>
            </a:r>
            <a:r>
              <a:rPr lang="en-GB" sz="1400" b="0" dirty="0" err="1" smtClean="0">
                <a:solidFill>
                  <a:srgbClr val="FF9900"/>
                </a:solidFill>
                <a:latin typeface="Arial" charset="0"/>
                <a:cs typeface="Arial" charset="0"/>
              </a:rPr>
              <a:t>LLiDA</a:t>
            </a:r>
            <a:r>
              <a:rPr lang="en-GB" sz="1400" b="0" dirty="0">
                <a:solidFill>
                  <a:srgbClr val="FF9900"/>
                </a:solidFill>
                <a:latin typeface="Arial" charset="0"/>
                <a:cs typeface="Arial" charset="0"/>
              </a:rPr>
              <a:t>, 2009)</a:t>
            </a:r>
          </a:p>
          <a:p>
            <a:pPr>
              <a:defRPr/>
            </a:pPr>
            <a:endParaRPr lang="en-GB" sz="2000" b="0" dirty="0">
              <a:solidFill>
                <a:srgbClr val="FF9900"/>
              </a:solidFill>
              <a:latin typeface="Arial" pitchFamily="34" charset="0"/>
              <a:cs typeface="Arial" pitchFamily="34" charset="0"/>
            </a:endParaRPr>
          </a:p>
          <a:p>
            <a:pPr>
              <a:defRPr/>
            </a:pPr>
            <a:endParaRPr lang="en-GB" sz="2800" dirty="0"/>
          </a:p>
        </p:txBody>
      </p:sp>
      <p:sp>
        <p:nvSpPr>
          <p:cNvPr id="12" name="Text Box 16"/>
          <p:cNvSpPr txBox="1">
            <a:spLocks noChangeArrowheads="1"/>
          </p:cNvSpPr>
          <p:nvPr/>
        </p:nvSpPr>
        <p:spPr bwMode="auto">
          <a:xfrm>
            <a:off x="754063" y="260350"/>
            <a:ext cx="9290050" cy="523220"/>
          </a:xfrm>
          <a:prstGeom prst="rect">
            <a:avLst/>
          </a:prstGeom>
          <a:noFill/>
          <a:ln w="9525">
            <a:noFill/>
            <a:miter lim="800000"/>
            <a:headEnd/>
            <a:tailEnd/>
          </a:ln>
        </p:spPr>
        <p:txBody>
          <a:bodyPr>
            <a:spAutoFit/>
          </a:bodyPr>
          <a:lstStyle/>
          <a:p>
            <a:pPr marL="457200" indent="-457200">
              <a:buFont typeface="Wingdings" pitchFamily="2" charset="2"/>
              <a:buNone/>
            </a:pPr>
            <a:r>
              <a:rPr lang="en-GB" sz="2800" dirty="0" smtClean="0">
                <a:solidFill>
                  <a:schemeClr val="bg1"/>
                </a:solidFill>
                <a:latin typeface="Arial" charset="0"/>
              </a:rPr>
              <a:t>Social practices</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FontTx/>
              <a:buChar char="•"/>
            </a:pPr>
            <a:endParaRPr lang="en-GB" altLang="en-GB">
              <a:solidFill>
                <a:schemeClr val="tx1"/>
              </a:solidFill>
            </a:endParaRPr>
          </a:p>
          <a:p>
            <a:pPr>
              <a:buFontTx/>
              <a:buChar char="•"/>
            </a:pPr>
            <a:endParaRPr lang="en-GB" altLang="en-GB">
              <a:solidFill>
                <a:schemeClr val="tx1"/>
              </a:solidFill>
            </a:endParaRPr>
          </a:p>
        </p:txBody>
      </p:sp>
      <p:sp>
        <p:nvSpPr>
          <p:cNvPr id="23555" name="Text Box 7"/>
          <p:cNvSpPr txBox="1">
            <a:spLocks noChangeArrowheads="1"/>
          </p:cNvSpPr>
          <p:nvPr/>
        </p:nvSpPr>
        <p:spPr bwMode="auto">
          <a:xfrm flipH="1" flipV="1">
            <a:off x="3260725" y="457200"/>
            <a:ext cx="184150" cy="336550"/>
          </a:xfrm>
          <a:prstGeom prst="rect">
            <a:avLst/>
          </a:prstGeom>
          <a:noFill/>
          <a:ln w="9525">
            <a:noFill/>
            <a:miter lim="800000"/>
            <a:headEnd/>
            <a:tailEnd/>
          </a:ln>
        </p:spPr>
        <p:txBody>
          <a:bodyPr rot="10800000">
            <a:spAutoFit/>
          </a:bodyPr>
          <a:lstStyle/>
          <a:p>
            <a:pPr>
              <a:spcBef>
                <a:spcPct val="50000"/>
              </a:spcBef>
            </a:pPr>
            <a:endParaRPr lang="en-GB" altLang="en-GB" sz="1600" i="1">
              <a:solidFill>
                <a:schemeClr val="tx1"/>
              </a:solidFill>
              <a:latin typeface="Arial" charset="0"/>
            </a:endParaRPr>
          </a:p>
        </p:txBody>
      </p:sp>
      <p:sp>
        <p:nvSpPr>
          <p:cNvPr id="23556" name="Rectangle 9"/>
          <p:cNvSpPr>
            <a:spLocks noChangeArrowheads="1"/>
          </p:cNvSpPr>
          <p:nvPr/>
        </p:nvSpPr>
        <p:spPr bwMode="auto">
          <a:xfrm>
            <a:off x="4916" y="0"/>
            <a:ext cx="9139084" cy="990600"/>
          </a:xfrm>
          <a:prstGeom prst="rect">
            <a:avLst/>
          </a:prstGeom>
          <a:solidFill>
            <a:srgbClr val="003399"/>
          </a:solidFill>
          <a:ln w="9525">
            <a:noFill/>
            <a:miter lim="800000"/>
            <a:headEnd/>
            <a:tailEnd/>
          </a:ln>
        </p:spPr>
        <p:txBody>
          <a:bodyPr wrap="none" anchor="ctr"/>
          <a:lstStyle/>
          <a:p>
            <a:pPr>
              <a:buClrTx/>
              <a:buFontTx/>
              <a:buNone/>
            </a:pPr>
            <a:endParaRPr lang="en-GB" altLang="en-GB" sz="3200">
              <a:solidFill>
                <a:schemeClr val="bg1"/>
              </a:solidFill>
              <a:latin typeface="Arial" charset="0"/>
            </a:endParaRPr>
          </a:p>
        </p:txBody>
      </p:sp>
      <p:sp>
        <p:nvSpPr>
          <p:cNvPr id="23557" name="Text Box 20"/>
          <p:cNvSpPr txBox="1">
            <a:spLocks noChangeArrowheads="1"/>
          </p:cNvSpPr>
          <p:nvPr/>
        </p:nvSpPr>
        <p:spPr bwMode="auto">
          <a:xfrm>
            <a:off x="611188" y="188913"/>
            <a:ext cx="9290050" cy="519112"/>
          </a:xfrm>
          <a:prstGeom prst="rect">
            <a:avLst/>
          </a:prstGeom>
          <a:noFill/>
          <a:ln w="9525">
            <a:noFill/>
            <a:miter lim="800000"/>
            <a:headEnd/>
            <a:tailEnd/>
          </a:ln>
        </p:spPr>
        <p:txBody>
          <a:bodyPr>
            <a:spAutoFit/>
          </a:bodyPr>
          <a:lstStyle/>
          <a:p>
            <a:pPr>
              <a:buFont typeface="Wingdings" pitchFamily="2" charset="2"/>
              <a:buNone/>
            </a:pPr>
            <a:r>
              <a:rPr lang="en-GB" sz="2800" dirty="0" smtClean="0">
                <a:solidFill>
                  <a:schemeClr val="bg1"/>
                </a:solidFill>
                <a:latin typeface="Arial" charset="0"/>
              </a:rPr>
              <a:t>Paradigm shift</a:t>
            </a:r>
            <a:endParaRPr lang="en-GB" sz="2800" dirty="0">
              <a:solidFill>
                <a:schemeClr val="bg1"/>
              </a:solidFill>
              <a:latin typeface="Arial" charset="0"/>
            </a:endParaRPr>
          </a:p>
        </p:txBody>
      </p:sp>
      <p:pic>
        <p:nvPicPr>
          <p:cNvPr id="23558" name="Picture 7" descr="twitter-network.png"/>
          <p:cNvPicPr>
            <a:picLocks noChangeAspect="1"/>
          </p:cNvPicPr>
          <p:nvPr/>
        </p:nvPicPr>
        <p:blipFill>
          <a:blip r:embed="rId3"/>
          <a:srcRect/>
          <a:stretch>
            <a:fillRect/>
          </a:stretch>
        </p:blipFill>
        <p:spPr bwMode="auto">
          <a:xfrm>
            <a:off x="5692858" y="2149692"/>
            <a:ext cx="5749554" cy="5772490"/>
          </a:xfrm>
          <a:prstGeom prst="rect">
            <a:avLst/>
          </a:prstGeom>
          <a:noFill/>
          <a:ln w="9525">
            <a:noFill/>
            <a:miter lim="800000"/>
            <a:headEnd/>
            <a:tailEnd/>
          </a:ln>
        </p:spPr>
      </p:pic>
      <p:sp>
        <p:nvSpPr>
          <p:cNvPr id="8" name="Rectangle 19"/>
          <p:cNvSpPr>
            <a:spLocks noChangeArrowheads="1"/>
          </p:cNvSpPr>
          <p:nvPr/>
        </p:nvSpPr>
        <p:spPr bwMode="auto">
          <a:xfrm>
            <a:off x="76200" y="1042988"/>
            <a:ext cx="5498690" cy="7140416"/>
          </a:xfrm>
          <a:prstGeom prst="rect">
            <a:avLst/>
          </a:prstGeom>
          <a:noFill/>
          <a:ln w="9525" algn="ctr">
            <a:noFill/>
            <a:miter lim="800000"/>
            <a:headEnd/>
            <a:tailEnd/>
          </a:ln>
        </p:spPr>
        <p:txBody>
          <a:bodyPr wrap="square">
            <a:spAutoFit/>
          </a:bodyPr>
          <a:lstStyle/>
          <a:p>
            <a:r>
              <a:rPr lang="en-GB" b="0" dirty="0" err="1" smtClean="0">
                <a:solidFill>
                  <a:srgbClr val="FF6600"/>
                </a:solidFill>
              </a:rPr>
              <a:t>Capetown</a:t>
            </a:r>
            <a:r>
              <a:rPr lang="en-GB" b="0" dirty="0" smtClean="0">
                <a:solidFill>
                  <a:srgbClr val="FF6600"/>
                </a:solidFill>
              </a:rPr>
              <a:t> declaration</a:t>
            </a:r>
            <a:endParaRPr lang="en-GB" b="0" dirty="0" smtClean="0">
              <a:solidFill>
                <a:srgbClr val="333399"/>
              </a:solidFill>
            </a:endParaRPr>
          </a:p>
          <a:p>
            <a:endParaRPr lang="en-GB" b="0" dirty="0" smtClean="0">
              <a:solidFill>
                <a:srgbClr val="333399"/>
              </a:solidFill>
              <a:latin typeface="Arial" pitchFamily="34" charset="0"/>
              <a:cs typeface="Arial" pitchFamily="34" charset="0"/>
            </a:endParaRPr>
          </a:p>
          <a:p>
            <a:r>
              <a:rPr lang="en-GB" b="0" dirty="0" smtClean="0">
                <a:solidFill>
                  <a:srgbClr val="333399"/>
                </a:solidFill>
                <a:latin typeface="Arial" pitchFamily="34" charset="0"/>
                <a:cs typeface="Arial" pitchFamily="34" charset="0"/>
              </a:rPr>
              <a:t>Open educational resources and open technologies that facilitate collaborative, flexible learning and the open sharing of teaching practices that empower educators to benefit from the best ideas of their colleagues. </a:t>
            </a:r>
          </a:p>
          <a:p>
            <a:endParaRPr lang="en-GB" b="0" dirty="0" smtClean="0">
              <a:solidFill>
                <a:srgbClr val="333399"/>
              </a:solidFill>
              <a:latin typeface="Arial" pitchFamily="34" charset="0"/>
              <a:cs typeface="Arial" pitchFamily="34" charset="0"/>
            </a:endParaRPr>
          </a:p>
          <a:p>
            <a:r>
              <a:rPr lang="en-GB" b="0" dirty="0" smtClean="0">
                <a:solidFill>
                  <a:srgbClr val="333399"/>
                </a:solidFill>
                <a:latin typeface="Arial" pitchFamily="34" charset="0"/>
                <a:cs typeface="Arial" pitchFamily="34" charset="0"/>
              </a:rPr>
              <a:t>It may also grow to include </a:t>
            </a:r>
            <a:r>
              <a:rPr lang="en-GB" i="1" dirty="0" smtClean="0">
                <a:solidFill>
                  <a:srgbClr val="333399"/>
                </a:solidFill>
                <a:latin typeface="Arial" pitchFamily="34" charset="0"/>
                <a:cs typeface="Arial" pitchFamily="34" charset="0"/>
              </a:rPr>
              <a:t>new approaches to assessment, accreditation and collaborative learning</a:t>
            </a:r>
          </a:p>
          <a:p>
            <a:endParaRPr lang="en-GB" b="0" dirty="0" smtClean="0">
              <a:solidFill>
                <a:srgbClr val="333399"/>
              </a:solidFill>
              <a:latin typeface="Arial" pitchFamily="34" charset="0"/>
              <a:cs typeface="Arial" pitchFamily="34" charset="0"/>
            </a:endParaRPr>
          </a:p>
          <a:p>
            <a:r>
              <a:rPr lang="en-GB" sz="1400" u="sng" dirty="0" smtClean="0">
                <a:solidFill>
                  <a:srgbClr val="FF6600"/>
                </a:solidFill>
                <a:latin typeface="Arial" pitchFamily="34" charset="0"/>
                <a:cs typeface="Arial" pitchFamily="34" charset="0"/>
                <a:hlinkClick r:id="rId4"/>
              </a:rPr>
              <a:t>http://www.capetowndeclaration.org/read-the-declaration</a:t>
            </a:r>
            <a:endParaRPr lang="en-GB" sz="1400" b="0" dirty="0" smtClean="0">
              <a:solidFill>
                <a:srgbClr val="FF6600"/>
              </a:solidFill>
              <a:latin typeface="Arial" pitchFamily="34" charset="0"/>
              <a:cs typeface="Arial" pitchFamily="34" charset="0"/>
            </a:endParaRP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a:buClrTx/>
              <a:buFontTx/>
              <a:buNone/>
            </a:pPr>
            <a:r>
              <a:rPr lang="en-GB" altLang="en-GB" sz="1700">
                <a:solidFill>
                  <a:srgbClr val="333300"/>
                </a:solidFill>
              </a:rPr>
              <a:t> </a:t>
            </a:r>
            <a:endParaRPr lang="en-GB" altLang="en-GB">
              <a:solidFill>
                <a:schemeClr val="tx1"/>
              </a:solidFill>
            </a:endParaRPr>
          </a:p>
        </p:txBody>
      </p:sp>
      <p:sp>
        <p:nvSpPr>
          <p:cNvPr id="13315"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a:buClrTx/>
              <a:buFontTx/>
              <a:buNone/>
            </a:pPr>
            <a:r>
              <a:rPr lang="en-GB" altLang="en-GB" sz="1600">
                <a:solidFill>
                  <a:schemeClr val="tx1"/>
                </a:solidFill>
              </a:rPr>
              <a:t> </a:t>
            </a:r>
            <a:endParaRPr lang="en-GB" altLang="en-GB" sz="1600">
              <a:solidFill>
                <a:srgbClr val="333300"/>
              </a:solidFill>
            </a:endParaRPr>
          </a:p>
        </p:txBody>
      </p:sp>
      <p:sp>
        <p:nvSpPr>
          <p:cNvPr id="13316"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a:buClrTx/>
              <a:buFontTx/>
              <a:buNone/>
            </a:pPr>
            <a:r>
              <a:rPr lang="en-GB" altLang="en-GB" sz="1800">
                <a:solidFill>
                  <a:srgbClr val="333300"/>
                </a:solidFill>
              </a:rPr>
              <a:t> </a:t>
            </a:r>
            <a:endParaRPr lang="en-GB" altLang="en-GB" sz="1800">
              <a:solidFill>
                <a:srgbClr val="333300"/>
              </a:solidFill>
              <a:latin typeface="Arial" charset="0"/>
            </a:endParaRPr>
          </a:p>
        </p:txBody>
      </p:sp>
      <p:sp>
        <p:nvSpPr>
          <p:cNvPr id="13317" name="Text Box 5"/>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ClrTx/>
              <a:buFontTx/>
              <a:buChar char="•"/>
            </a:pPr>
            <a:endParaRPr lang="en-GB" altLang="en-GB">
              <a:solidFill>
                <a:schemeClr val="tx1"/>
              </a:solidFill>
            </a:endParaRPr>
          </a:p>
          <a:p>
            <a:pPr>
              <a:buClrTx/>
              <a:buFontTx/>
              <a:buChar char="•"/>
            </a:pPr>
            <a:endParaRPr lang="en-GB" altLang="en-GB">
              <a:solidFill>
                <a:schemeClr val="tx1"/>
              </a:solidFill>
            </a:endParaRPr>
          </a:p>
        </p:txBody>
      </p:sp>
      <p:sp>
        <p:nvSpPr>
          <p:cNvPr id="13318" name="Text Box 6"/>
          <p:cNvSpPr txBox="1">
            <a:spLocks noChangeArrowheads="1"/>
          </p:cNvSpPr>
          <p:nvPr/>
        </p:nvSpPr>
        <p:spPr bwMode="auto">
          <a:xfrm flipH="1" flipV="1">
            <a:off x="2895600" y="-1066800"/>
            <a:ext cx="184150" cy="336550"/>
          </a:xfrm>
          <a:prstGeom prst="rect">
            <a:avLst/>
          </a:prstGeom>
          <a:noFill/>
          <a:ln w="9525">
            <a:noFill/>
            <a:miter lim="800000"/>
            <a:headEnd/>
            <a:tailEnd/>
          </a:ln>
        </p:spPr>
        <p:txBody>
          <a:bodyPr rot="10800000">
            <a:spAutoFit/>
          </a:bodyPr>
          <a:lstStyle/>
          <a:p>
            <a:pPr>
              <a:spcBef>
                <a:spcPct val="50000"/>
              </a:spcBef>
              <a:buClrTx/>
              <a:buFontTx/>
              <a:buNone/>
            </a:pPr>
            <a:endParaRPr lang="en-GB" altLang="en-GB" sz="1600" i="1">
              <a:solidFill>
                <a:schemeClr val="tx1"/>
              </a:solidFill>
              <a:latin typeface="Arial" charset="0"/>
            </a:endParaRPr>
          </a:p>
        </p:txBody>
      </p:sp>
      <p:sp>
        <p:nvSpPr>
          <p:cNvPr id="13319" name="Text Box 7"/>
          <p:cNvSpPr txBox="1">
            <a:spLocks noChangeArrowheads="1"/>
          </p:cNvSpPr>
          <p:nvPr/>
        </p:nvSpPr>
        <p:spPr bwMode="auto">
          <a:xfrm>
            <a:off x="914400" y="168275"/>
            <a:ext cx="8229600" cy="519113"/>
          </a:xfrm>
          <a:prstGeom prst="rect">
            <a:avLst/>
          </a:prstGeom>
          <a:noFill/>
          <a:ln w="9525">
            <a:noFill/>
            <a:miter lim="800000"/>
            <a:headEnd/>
            <a:tailEnd/>
          </a:ln>
        </p:spPr>
        <p:txBody>
          <a:bodyPr>
            <a:spAutoFit/>
          </a:bodyPr>
          <a:lstStyle/>
          <a:p>
            <a:pPr>
              <a:buClrTx/>
              <a:buFontTx/>
              <a:buNone/>
            </a:pPr>
            <a:r>
              <a:rPr lang="en-GB" altLang="en-GB"/>
              <a:t> </a:t>
            </a:r>
            <a:r>
              <a:rPr lang="en-GB" altLang="en-GB" sz="2800">
                <a:solidFill>
                  <a:schemeClr val="bg1"/>
                </a:solidFill>
                <a:latin typeface="Arial" charset="0"/>
              </a:rPr>
              <a:t>Scenario 4</a:t>
            </a:r>
          </a:p>
        </p:txBody>
      </p:sp>
      <p:sp>
        <p:nvSpPr>
          <p:cNvPr id="13320" name="Rectangle 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pPr>
              <a:buClrTx/>
              <a:buFontTx/>
              <a:buNone/>
            </a:pPr>
            <a:r>
              <a:rPr lang="en-GB" altLang="en-GB">
                <a:solidFill>
                  <a:srgbClr val="8388B9"/>
                </a:solidFill>
              </a:rPr>
              <a:t>   </a:t>
            </a:r>
            <a:endParaRPr lang="en-GB" altLang="en-GB" sz="3200" b="1">
              <a:solidFill>
                <a:srgbClr val="8388B9"/>
              </a:solidFill>
              <a:latin typeface="Arial" charset="0"/>
            </a:endParaRPr>
          </a:p>
        </p:txBody>
      </p:sp>
      <p:sp>
        <p:nvSpPr>
          <p:cNvPr id="11" name="Rectangle 19"/>
          <p:cNvSpPr>
            <a:spLocks noChangeArrowheads="1"/>
          </p:cNvSpPr>
          <p:nvPr/>
        </p:nvSpPr>
        <p:spPr bwMode="auto">
          <a:xfrm>
            <a:off x="0" y="1028700"/>
            <a:ext cx="7729268" cy="9510296"/>
          </a:xfrm>
          <a:prstGeom prst="rect">
            <a:avLst/>
          </a:prstGeom>
          <a:noFill/>
          <a:ln w="9525" algn="ctr">
            <a:noFill/>
            <a:miter lim="800000"/>
            <a:headEnd/>
            <a:tailEnd/>
          </a:ln>
        </p:spPr>
        <p:txBody>
          <a:bodyPr wrap="square">
            <a:spAutoFit/>
          </a:bodyPr>
          <a:lstStyle/>
          <a:p>
            <a:r>
              <a:rPr lang="en-GB" b="0" dirty="0" smtClean="0">
                <a:solidFill>
                  <a:srgbClr val="FF6600"/>
                </a:solidFill>
              </a:rPr>
              <a:t>OER Programme Synthesis and Evaluation</a:t>
            </a:r>
            <a:endParaRPr lang="en-GB" b="0" dirty="0" smtClean="0">
              <a:solidFill>
                <a:srgbClr val="333399"/>
              </a:solidFill>
            </a:endParaRPr>
          </a:p>
          <a:p>
            <a:endParaRPr lang="en-GB" b="0" dirty="0" smtClean="0">
              <a:solidFill>
                <a:srgbClr val="333399"/>
              </a:solidFill>
              <a:latin typeface="Arial" pitchFamily="34" charset="0"/>
              <a:cs typeface="Arial" pitchFamily="34" charset="0"/>
            </a:endParaRPr>
          </a:p>
          <a:p>
            <a:pPr lvl="0"/>
            <a:r>
              <a:rPr lang="en-GB" dirty="0" smtClean="0">
                <a:solidFill>
                  <a:srgbClr val="333399"/>
                </a:solidFill>
                <a:latin typeface="Arial" pitchFamily="34" charset="0"/>
                <a:cs typeface="Arial" pitchFamily="34" charset="0"/>
              </a:rPr>
              <a:t>Support to individual projects</a:t>
            </a:r>
          </a:p>
          <a:p>
            <a:pPr lvl="0"/>
            <a:endParaRPr lang="en-GB" sz="1400" dirty="0" smtClean="0">
              <a:solidFill>
                <a:srgbClr val="333399"/>
              </a:solidFill>
              <a:latin typeface="Arial" pitchFamily="34" charset="0"/>
              <a:cs typeface="Arial" pitchFamily="34" charset="0"/>
            </a:endParaRPr>
          </a:p>
          <a:p>
            <a:pPr lvl="0"/>
            <a:endParaRPr lang="en-GB" sz="1400" dirty="0" smtClean="0">
              <a:solidFill>
                <a:srgbClr val="333399"/>
              </a:solidFill>
              <a:latin typeface="Arial" pitchFamily="34" charset="0"/>
              <a:cs typeface="Arial" pitchFamily="34" charset="0"/>
            </a:endParaRPr>
          </a:p>
          <a:p>
            <a:pPr lvl="0"/>
            <a:r>
              <a:rPr lang="en-GB" dirty="0" smtClean="0">
                <a:solidFill>
                  <a:srgbClr val="333399"/>
                </a:solidFill>
                <a:latin typeface="Arial" pitchFamily="34" charset="0"/>
                <a:cs typeface="Arial" pitchFamily="34" charset="0"/>
              </a:rPr>
              <a:t>Strand evaluation frameworks</a:t>
            </a:r>
            <a:endParaRPr lang="en-GB" sz="1400" dirty="0" smtClean="0">
              <a:solidFill>
                <a:srgbClr val="333399"/>
              </a:solidFill>
              <a:latin typeface="Arial" pitchFamily="34" charset="0"/>
              <a:cs typeface="Arial" pitchFamily="34" charset="0"/>
            </a:endParaRPr>
          </a:p>
          <a:p>
            <a:pPr lvl="0"/>
            <a:endParaRPr lang="en-GB" sz="1400" dirty="0" smtClean="0">
              <a:solidFill>
                <a:srgbClr val="333399"/>
              </a:solidFill>
              <a:latin typeface="Arial" pitchFamily="34" charset="0"/>
              <a:cs typeface="Arial" pitchFamily="34" charset="0"/>
            </a:endParaRPr>
          </a:p>
          <a:p>
            <a:pPr lvl="0"/>
            <a:endParaRPr lang="en-GB" sz="1400"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Generic evaluation framework</a:t>
            </a: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endParaRPr lang="en-GB" sz="1400" dirty="0" smtClean="0">
              <a:solidFill>
                <a:srgbClr val="FF0000"/>
              </a:solidFill>
              <a:latin typeface="Arial" pitchFamily="34" charset="0"/>
              <a:cs typeface="Arial" pitchFamily="34" charset="0"/>
            </a:endParaRPr>
          </a:p>
          <a:p>
            <a:r>
              <a:rPr lang="en-GB" sz="1400" dirty="0" smtClean="0">
                <a:solidFill>
                  <a:srgbClr val="FF0000"/>
                </a:solidFill>
                <a:latin typeface="Arial" pitchFamily="34" charset="0"/>
                <a:cs typeface="Arial" pitchFamily="34" charset="0"/>
              </a:rPr>
              <a:t>OER </a:t>
            </a:r>
            <a:r>
              <a:rPr lang="en-GB" sz="1400" dirty="0" err="1" smtClean="0">
                <a:solidFill>
                  <a:srgbClr val="FF0000"/>
                </a:solidFill>
                <a:latin typeface="Arial" pitchFamily="34" charset="0"/>
                <a:cs typeface="Arial" pitchFamily="34" charset="0"/>
              </a:rPr>
              <a:t>snythesis</a:t>
            </a:r>
            <a:r>
              <a:rPr lang="en-GB" sz="1400" dirty="0" smtClean="0">
                <a:solidFill>
                  <a:srgbClr val="FF0000"/>
                </a:solidFill>
                <a:latin typeface="Arial" pitchFamily="34" charset="0"/>
                <a:cs typeface="Arial" pitchFamily="34" charset="0"/>
              </a:rPr>
              <a:t> and evaluation </a:t>
            </a:r>
            <a:r>
              <a:rPr lang="en-GB" sz="1400" dirty="0" err="1" smtClean="0">
                <a:solidFill>
                  <a:srgbClr val="FF0000"/>
                </a:solidFill>
                <a:latin typeface="Arial" pitchFamily="34" charset="0"/>
                <a:cs typeface="Arial" pitchFamily="34" charset="0"/>
              </a:rPr>
              <a:t>fundtion</a:t>
            </a:r>
            <a:endParaRPr lang="en-GB" sz="1400" dirty="0" smtClean="0">
              <a:solidFill>
                <a:srgbClr val="FF0000"/>
              </a:solidFill>
              <a:latin typeface="Arial" pitchFamily="34" charset="0"/>
              <a:cs typeface="Arial" pitchFamily="34" charset="0"/>
            </a:endParaRPr>
          </a:p>
          <a:p>
            <a:r>
              <a:rPr lang="en-GB" sz="1400" dirty="0" smtClean="0">
                <a:solidFill>
                  <a:srgbClr val="FF0000"/>
                </a:solidFill>
                <a:latin typeface="Arial" pitchFamily="34" charset="0"/>
                <a:cs typeface="Arial" pitchFamily="34" charset="0"/>
              </a:rPr>
              <a:t>Helen Beetham (14 subjects), Lou McGill (</a:t>
            </a:r>
            <a:r>
              <a:rPr lang="en-GB" sz="1400" smtClean="0">
                <a:solidFill>
                  <a:srgbClr val="FF0000"/>
                </a:solidFill>
                <a:latin typeface="Arial" pitchFamily="34" charset="0"/>
                <a:cs typeface="Arial" pitchFamily="34" charset="0"/>
              </a:rPr>
              <a:t>7 institutional)</a:t>
            </a:r>
          </a:p>
          <a:p>
            <a:r>
              <a:rPr lang="en-GB" sz="1400" smtClean="0">
                <a:solidFill>
                  <a:srgbClr val="FF0000"/>
                </a:solidFill>
                <a:latin typeface="Arial" pitchFamily="34" charset="0"/>
                <a:cs typeface="Arial" pitchFamily="34" charset="0"/>
              </a:rPr>
              <a:t>Karen </a:t>
            </a:r>
            <a:r>
              <a:rPr lang="en-GB" sz="1400" dirty="0" smtClean="0">
                <a:solidFill>
                  <a:srgbClr val="FF0000"/>
                </a:solidFill>
                <a:latin typeface="Arial" pitchFamily="34" charset="0"/>
                <a:cs typeface="Arial" pitchFamily="34" charset="0"/>
              </a:rPr>
              <a:t>Smith/ Isobel Falconer (</a:t>
            </a:r>
            <a:r>
              <a:rPr lang="en-GB" sz="1400" smtClean="0">
                <a:solidFill>
                  <a:srgbClr val="FF0000"/>
                </a:solidFill>
                <a:latin typeface="Arial" pitchFamily="34" charset="0"/>
                <a:cs typeface="Arial" pitchFamily="34" charset="0"/>
              </a:rPr>
              <a:t>8 individual), Allison </a:t>
            </a:r>
            <a:r>
              <a:rPr lang="en-GB" sz="1400" dirty="0" smtClean="0">
                <a:solidFill>
                  <a:srgbClr val="FF0000"/>
                </a:solidFill>
                <a:latin typeface="Arial" pitchFamily="34" charset="0"/>
                <a:cs typeface="Arial" pitchFamily="34" charset="0"/>
              </a:rPr>
              <a:t>Littlejohn</a:t>
            </a: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pPr lvl="0"/>
            <a:endParaRPr lang="en-GB" dirty="0" smtClean="0">
              <a:solidFill>
                <a:srgbClr val="333399"/>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pPr lvl="0">
              <a:buFont typeface="Arial" pitchFamily="34" charset="0"/>
              <a:buChar char="•"/>
            </a:pPr>
            <a:endParaRPr lang="en-GB" dirty="0" smtClean="0">
              <a:solidFill>
                <a:srgbClr val="333399"/>
              </a:solidFill>
              <a:latin typeface="Arial" pitchFamily="34" charset="0"/>
              <a:cs typeface="Arial" pitchFamily="34" charset="0"/>
            </a:endParaRP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pic>
        <p:nvPicPr>
          <p:cNvPr id="12" name="Picture 7" descr="twitter-network.png"/>
          <p:cNvPicPr>
            <a:picLocks noChangeAspect="1"/>
          </p:cNvPicPr>
          <p:nvPr/>
        </p:nvPicPr>
        <p:blipFill>
          <a:blip r:embed="rId3"/>
          <a:srcRect/>
          <a:stretch>
            <a:fillRect/>
          </a:stretch>
        </p:blipFill>
        <p:spPr bwMode="auto">
          <a:xfrm>
            <a:off x="5692858" y="2149692"/>
            <a:ext cx="5749554" cy="5772490"/>
          </a:xfrm>
          <a:prstGeom prst="rect">
            <a:avLst/>
          </a:prstGeom>
          <a:noFill/>
          <a:ln w="9525">
            <a:noFill/>
            <a:miter lim="800000"/>
            <a:headEnd/>
            <a:tailEnd/>
          </a:ln>
        </p:spPr>
      </p:pic>
      <p:sp>
        <p:nvSpPr>
          <p:cNvPr id="13" name="Text Box 20"/>
          <p:cNvSpPr txBox="1">
            <a:spLocks noChangeArrowheads="1"/>
          </p:cNvSpPr>
          <p:nvPr/>
        </p:nvSpPr>
        <p:spPr bwMode="auto">
          <a:xfrm>
            <a:off x="611188" y="188913"/>
            <a:ext cx="9290050" cy="519112"/>
          </a:xfrm>
          <a:prstGeom prst="rect">
            <a:avLst/>
          </a:prstGeom>
          <a:noFill/>
          <a:ln w="9525">
            <a:noFill/>
            <a:miter lim="800000"/>
            <a:headEnd/>
            <a:tailEnd/>
          </a:ln>
        </p:spPr>
        <p:txBody>
          <a:bodyPr>
            <a:spAutoFit/>
          </a:bodyPr>
          <a:lstStyle/>
          <a:p>
            <a:pPr>
              <a:buFont typeface="Wingdings" pitchFamily="2" charset="2"/>
              <a:buNone/>
            </a:pPr>
            <a:r>
              <a:rPr lang="en-GB" sz="2800" dirty="0" smtClean="0">
                <a:solidFill>
                  <a:schemeClr val="bg1"/>
                </a:solidFill>
                <a:latin typeface="Arial" charset="0"/>
              </a:rPr>
              <a:t>Paradigm shift</a:t>
            </a:r>
            <a:endParaRPr lang="en-GB" sz="28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a:buClrTx/>
              <a:buFontTx/>
              <a:buNone/>
            </a:pPr>
            <a:r>
              <a:rPr lang="en-GB" altLang="en-GB" sz="1700">
                <a:solidFill>
                  <a:srgbClr val="333300"/>
                </a:solidFill>
              </a:rPr>
              <a:t> </a:t>
            </a:r>
            <a:endParaRPr lang="en-GB" altLang="en-GB">
              <a:solidFill>
                <a:schemeClr val="tx1"/>
              </a:solidFill>
            </a:endParaRPr>
          </a:p>
        </p:txBody>
      </p:sp>
      <p:sp>
        <p:nvSpPr>
          <p:cNvPr id="13315"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a:buClrTx/>
              <a:buFontTx/>
              <a:buNone/>
            </a:pPr>
            <a:r>
              <a:rPr lang="en-GB" altLang="en-GB" sz="1600">
                <a:solidFill>
                  <a:schemeClr val="tx1"/>
                </a:solidFill>
              </a:rPr>
              <a:t> </a:t>
            </a:r>
            <a:endParaRPr lang="en-GB" altLang="en-GB" sz="1600">
              <a:solidFill>
                <a:srgbClr val="333300"/>
              </a:solidFill>
            </a:endParaRPr>
          </a:p>
        </p:txBody>
      </p:sp>
      <p:sp>
        <p:nvSpPr>
          <p:cNvPr id="13316"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a:buClrTx/>
              <a:buFontTx/>
              <a:buNone/>
            </a:pPr>
            <a:r>
              <a:rPr lang="en-GB" altLang="en-GB" sz="1800">
                <a:solidFill>
                  <a:srgbClr val="333300"/>
                </a:solidFill>
              </a:rPr>
              <a:t> </a:t>
            </a:r>
            <a:endParaRPr lang="en-GB" altLang="en-GB" sz="1800">
              <a:solidFill>
                <a:srgbClr val="333300"/>
              </a:solidFill>
              <a:latin typeface="Arial" charset="0"/>
            </a:endParaRPr>
          </a:p>
        </p:txBody>
      </p:sp>
      <p:sp>
        <p:nvSpPr>
          <p:cNvPr id="13317" name="Text Box 5"/>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ClrTx/>
              <a:buFontTx/>
              <a:buChar char="•"/>
            </a:pPr>
            <a:endParaRPr lang="en-GB" altLang="en-GB">
              <a:solidFill>
                <a:schemeClr val="tx1"/>
              </a:solidFill>
            </a:endParaRPr>
          </a:p>
          <a:p>
            <a:pPr>
              <a:buClrTx/>
              <a:buFontTx/>
              <a:buChar char="•"/>
            </a:pPr>
            <a:endParaRPr lang="en-GB" altLang="en-GB">
              <a:solidFill>
                <a:schemeClr val="tx1"/>
              </a:solidFill>
            </a:endParaRPr>
          </a:p>
        </p:txBody>
      </p:sp>
      <p:sp>
        <p:nvSpPr>
          <p:cNvPr id="13318" name="Text Box 6"/>
          <p:cNvSpPr txBox="1">
            <a:spLocks noChangeArrowheads="1"/>
          </p:cNvSpPr>
          <p:nvPr/>
        </p:nvSpPr>
        <p:spPr bwMode="auto">
          <a:xfrm flipH="1" flipV="1">
            <a:off x="2895600" y="-1066800"/>
            <a:ext cx="184150" cy="336550"/>
          </a:xfrm>
          <a:prstGeom prst="rect">
            <a:avLst/>
          </a:prstGeom>
          <a:noFill/>
          <a:ln w="9525">
            <a:noFill/>
            <a:miter lim="800000"/>
            <a:headEnd/>
            <a:tailEnd/>
          </a:ln>
        </p:spPr>
        <p:txBody>
          <a:bodyPr rot="10800000">
            <a:spAutoFit/>
          </a:bodyPr>
          <a:lstStyle/>
          <a:p>
            <a:pPr>
              <a:spcBef>
                <a:spcPct val="50000"/>
              </a:spcBef>
              <a:buClrTx/>
              <a:buFontTx/>
              <a:buNone/>
            </a:pPr>
            <a:endParaRPr lang="en-GB" altLang="en-GB" sz="1600" i="1">
              <a:solidFill>
                <a:schemeClr val="tx1"/>
              </a:solidFill>
              <a:latin typeface="Arial" charset="0"/>
            </a:endParaRPr>
          </a:p>
        </p:txBody>
      </p:sp>
      <p:sp>
        <p:nvSpPr>
          <p:cNvPr id="13319" name="Text Box 7"/>
          <p:cNvSpPr txBox="1">
            <a:spLocks noChangeArrowheads="1"/>
          </p:cNvSpPr>
          <p:nvPr/>
        </p:nvSpPr>
        <p:spPr bwMode="auto">
          <a:xfrm>
            <a:off x="914400" y="168275"/>
            <a:ext cx="8229600" cy="519113"/>
          </a:xfrm>
          <a:prstGeom prst="rect">
            <a:avLst/>
          </a:prstGeom>
          <a:noFill/>
          <a:ln w="9525">
            <a:noFill/>
            <a:miter lim="800000"/>
            <a:headEnd/>
            <a:tailEnd/>
          </a:ln>
        </p:spPr>
        <p:txBody>
          <a:bodyPr>
            <a:spAutoFit/>
          </a:bodyPr>
          <a:lstStyle/>
          <a:p>
            <a:pPr>
              <a:buClrTx/>
              <a:buFontTx/>
              <a:buNone/>
            </a:pPr>
            <a:r>
              <a:rPr lang="en-GB" altLang="en-GB"/>
              <a:t> </a:t>
            </a:r>
            <a:r>
              <a:rPr lang="en-GB" altLang="en-GB" sz="2800">
                <a:solidFill>
                  <a:schemeClr val="bg1"/>
                </a:solidFill>
                <a:latin typeface="Arial" charset="0"/>
              </a:rPr>
              <a:t>Scenario 4</a:t>
            </a:r>
          </a:p>
        </p:txBody>
      </p:sp>
      <p:sp>
        <p:nvSpPr>
          <p:cNvPr id="13320" name="Rectangle 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pPr>
              <a:buClrTx/>
              <a:buFontTx/>
              <a:buNone/>
            </a:pPr>
            <a:r>
              <a:rPr lang="en-GB" altLang="en-GB">
                <a:solidFill>
                  <a:srgbClr val="8388B9"/>
                </a:solidFill>
              </a:rPr>
              <a:t>   </a:t>
            </a:r>
            <a:endParaRPr lang="en-GB" altLang="en-GB" sz="3200" b="1">
              <a:solidFill>
                <a:srgbClr val="8388B9"/>
              </a:solidFill>
              <a:latin typeface="Arial" charset="0"/>
            </a:endParaRPr>
          </a:p>
        </p:txBody>
      </p:sp>
      <p:sp>
        <p:nvSpPr>
          <p:cNvPr id="11" name="Rectangle 19"/>
          <p:cNvSpPr>
            <a:spLocks noChangeArrowheads="1"/>
          </p:cNvSpPr>
          <p:nvPr/>
        </p:nvSpPr>
        <p:spPr bwMode="auto">
          <a:xfrm>
            <a:off x="0" y="1028700"/>
            <a:ext cx="7729268" cy="6494085"/>
          </a:xfrm>
          <a:prstGeom prst="rect">
            <a:avLst/>
          </a:prstGeom>
          <a:noFill/>
          <a:ln w="9525" algn="ctr">
            <a:noFill/>
            <a:miter lim="800000"/>
            <a:headEnd/>
            <a:tailEnd/>
          </a:ln>
        </p:spPr>
        <p:txBody>
          <a:bodyPr wrap="square">
            <a:spAutoFit/>
          </a:bodyPr>
          <a:lstStyle/>
          <a:p>
            <a:r>
              <a:rPr lang="en-GB" b="0" dirty="0" smtClean="0">
                <a:solidFill>
                  <a:srgbClr val="FF6600"/>
                </a:solidFill>
              </a:rPr>
              <a:t>OER emerging business models:</a:t>
            </a:r>
            <a:endParaRPr lang="en-GB" b="0" dirty="0" smtClean="0">
              <a:solidFill>
                <a:srgbClr val="333399"/>
              </a:solidFill>
            </a:endParaRPr>
          </a:p>
          <a:p>
            <a:endParaRPr lang="en-GB" b="0" dirty="0" smtClean="0">
              <a:solidFill>
                <a:srgbClr val="333399"/>
              </a:solidFill>
              <a:latin typeface="Arial" pitchFamily="34" charset="0"/>
              <a:cs typeface="Arial" pitchFamily="34" charset="0"/>
            </a:endParaRPr>
          </a:p>
          <a:p>
            <a:pPr lvl="0"/>
            <a:r>
              <a:rPr lang="en-GB" dirty="0" smtClean="0">
                <a:solidFill>
                  <a:srgbClr val="333399"/>
                </a:solidFill>
                <a:latin typeface="Arial" pitchFamily="34" charset="0"/>
                <a:cs typeface="Arial" pitchFamily="34" charset="0"/>
              </a:rPr>
              <a:t>Individuals</a:t>
            </a:r>
          </a:p>
          <a:p>
            <a:pPr lvl="0"/>
            <a:endParaRPr lang="en-GB" sz="1400" dirty="0" smtClean="0">
              <a:solidFill>
                <a:srgbClr val="333399"/>
              </a:solidFill>
              <a:latin typeface="Arial" pitchFamily="34" charset="0"/>
              <a:cs typeface="Arial" pitchFamily="34" charset="0"/>
            </a:endParaRPr>
          </a:p>
          <a:p>
            <a:pPr lvl="0"/>
            <a:endParaRPr lang="en-GB" sz="1400" dirty="0" smtClean="0">
              <a:solidFill>
                <a:srgbClr val="333399"/>
              </a:solidFill>
              <a:latin typeface="Arial" pitchFamily="34" charset="0"/>
              <a:cs typeface="Arial" pitchFamily="34" charset="0"/>
            </a:endParaRPr>
          </a:p>
          <a:p>
            <a:pPr lvl="0"/>
            <a:r>
              <a:rPr lang="en-GB" dirty="0" smtClean="0">
                <a:solidFill>
                  <a:srgbClr val="333399"/>
                </a:solidFill>
                <a:latin typeface="Arial" pitchFamily="34" charset="0"/>
                <a:cs typeface="Arial" pitchFamily="34" charset="0"/>
              </a:rPr>
              <a:t>Tightly knit groups</a:t>
            </a:r>
            <a:r>
              <a:rPr lang="en-GB" dirty="0" smtClean="0">
                <a:solidFill>
                  <a:srgbClr val="FF6600"/>
                </a:solidFill>
                <a:latin typeface="Arial" pitchFamily="34" charset="0"/>
                <a:cs typeface="Arial" pitchFamily="34" charset="0"/>
              </a:rPr>
              <a:t> </a:t>
            </a:r>
            <a:r>
              <a:rPr lang="en-GB" sz="1400" dirty="0" smtClean="0">
                <a:solidFill>
                  <a:srgbClr val="333399"/>
                </a:solidFill>
                <a:latin typeface="Arial" pitchFamily="34" charset="0"/>
                <a:cs typeface="Arial" pitchFamily="34" charset="0"/>
              </a:rPr>
              <a:t>(</a:t>
            </a:r>
            <a:r>
              <a:rPr lang="en-GB" sz="1400" dirty="0" err="1" smtClean="0">
                <a:solidFill>
                  <a:srgbClr val="333399"/>
                </a:solidFill>
                <a:latin typeface="Arial" pitchFamily="34" charset="0"/>
                <a:cs typeface="Arial" pitchFamily="34" charset="0"/>
              </a:rPr>
              <a:t>eg</a:t>
            </a:r>
            <a:r>
              <a:rPr lang="en-GB" sz="1400" dirty="0" smtClean="0">
                <a:solidFill>
                  <a:srgbClr val="333399"/>
                </a:solidFill>
                <a:latin typeface="Arial" pitchFamily="34" charset="0"/>
                <a:cs typeface="Arial" pitchFamily="34" charset="0"/>
              </a:rPr>
              <a:t> topic communities)</a:t>
            </a:r>
          </a:p>
          <a:p>
            <a:pPr lvl="0"/>
            <a:endParaRPr lang="en-GB" sz="1400" dirty="0" smtClean="0">
              <a:solidFill>
                <a:srgbClr val="333399"/>
              </a:solidFill>
              <a:latin typeface="Arial" pitchFamily="34" charset="0"/>
              <a:cs typeface="Arial" pitchFamily="34" charset="0"/>
            </a:endParaRPr>
          </a:p>
          <a:p>
            <a:pPr lvl="0"/>
            <a:endParaRPr lang="en-GB" sz="1400"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Loosely connected networks </a:t>
            </a:r>
            <a:r>
              <a:rPr lang="en-GB" sz="1400" dirty="0" smtClean="0">
                <a:solidFill>
                  <a:srgbClr val="333399"/>
                </a:solidFill>
                <a:latin typeface="Arial" pitchFamily="34" charset="0"/>
                <a:cs typeface="Arial" pitchFamily="34" charset="0"/>
              </a:rPr>
              <a:t>(</a:t>
            </a:r>
            <a:r>
              <a:rPr lang="en-GB" sz="1400" dirty="0" err="1" smtClean="0">
                <a:solidFill>
                  <a:srgbClr val="333399"/>
                </a:solidFill>
                <a:latin typeface="Arial" pitchFamily="34" charset="0"/>
                <a:cs typeface="Arial" pitchFamily="34" charset="0"/>
              </a:rPr>
              <a:t>eg</a:t>
            </a:r>
            <a:r>
              <a:rPr lang="en-GB" sz="1400" dirty="0" smtClean="0">
                <a:solidFill>
                  <a:srgbClr val="333399"/>
                </a:solidFill>
                <a:latin typeface="Arial" pitchFamily="34" charset="0"/>
                <a:cs typeface="Arial" pitchFamily="34" charset="0"/>
              </a:rPr>
              <a:t>  institutions)</a:t>
            </a: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pPr lvl="0"/>
            <a:endParaRPr lang="en-GB" dirty="0" smtClean="0">
              <a:solidFill>
                <a:srgbClr val="333399"/>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pPr lvl="0">
              <a:buFont typeface="Arial" pitchFamily="34" charset="0"/>
              <a:buChar char="•"/>
            </a:pPr>
            <a:endParaRPr lang="en-GB" dirty="0" smtClean="0">
              <a:solidFill>
                <a:srgbClr val="333399"/>
              </a:solidFill>
              <a:latin typeface="Arial" pitchFamily="34" charset="0"/>
              <a:cs typeface="Arial" pitchFamily="34" charset="0"/>
            </a:endParaRP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pic>
        <p:nvPicPr>
          <p:cNvPr id="12" name="Picture 7" descr="twitter-network.png"/>
          <p:cNvPicPr>
            <a:picLocks noChangeAspect="1"/>
          </p:cNvPicPr>
          <p:nvPr/>
        </p:nvPicPr>
        <p:blipFill>
          <a:blip r:embed="rId3"/>
          <a:srcRect/>
          <a:stretch>
            <a:fillRect/>
          </a:stretch>
        </p:blipFill>
        <p:spPr bwMode="auto">
          <a:xfrm>
            <a:off x="5692858" y="2149692"/>
            <a:ext cx="5749554" cy="5772490"/>
          </a:xfrm>
          <a:prstGeom prst="rect">
            <a:avLst/>
          </a:prstGeom>
          <a:noFill/>
          <a:ln w="9525">
            <a:noFill/>
            <a:miter lim="800000"/>
            <a:headEnd/>
            <a:tailEnd/>
          </a:ln>
        </p:spPr>
      </p:pic>
      <p:sp>
        <p:nvSpPr>
          <p:cNvPr id="13" name="Text Box 20"/>
          <p:cNvSpPr txBox="1">
            <a:spLocks noChangeArrowheads="1"/>
          </p:cNvSpPr>
          <p:nvPr/>
        </p:nvSpPr>
        <p:spPr bwMode="auto">
          <a:xfrm>
            <a:off x="611188" y="188913"/>
            <a:ext cx="9290050" cy="519112"/>
          </a:xfrm>
          <a:prstGeom prst="rect">
            <a:avLst/>
          </a:prstGeom>
          <a:noFill/>
          <a:ln w="9525">
            <a:noFill/>
            <a:miter lim="800000"/>
            <a:headEnd/>
            <a:tailEnd/>
          </a:ln>
        </p:spPr>
        <p:txBody>
          <a:bodyPr>
            <a:spAutoFit/>
          </a:bodyPr>
          <a:lstStyle/>
          <a:p>
            <a:pPr>
              <a:buFont typeface="Wingdings" pitchFamily="2" charset="2"/>
              <a:buNone/>
            </a:pPr>
            <a:r>
              <a:rPr lang="en-GB" sz="2800" dirty="0" smtClean="0">
                <a:solidFill>
                  <a:schemeClr val="bg1"/>
                </a:solidFill>
                <a:latin typeface="Arial" charset="0"/>
              </a:rPr>
              <a:t>Paradigm shift</a:t>
            </a:r>
            <a:endParaRPr lang="en-GB" sz="28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a:buClrTx/>
              <a:buFontTx/>
              <a:buNone/>
            </a:pPr>
            <a:r>
              <a:rPr lang="en-GB" altLang="en-GB" sz="1700">
                <a:solidFill>
                  <a:srgbClr val="333300"/>
                </a:solidFill>
              </a:rPr>
              <a:t> </a:t>
            </a:r>
            <a:endParaRPr lang="en-GB" altLang="en-GB">
              <a:solidFill>
                <a:schemeClr val="tx1"/>
              </a:solidFill>
            </a:endParaRPr>
          </a:p>
        </p:txBody>
      </p:sp>
      <p:sp>
        <p:nvSpPr>
          <p:cNvPr id="13315"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a:buClrTx/>
              <a:buFontTx/>
              <a:buNone/>
            </a:pPr>
            <a:r>
              <a:rPr lang="en-GB" altLang="en-GB" sz="1600">
                <a:solidFill>
                  <a:schemeClr val="tx1"/>
                </a:solidFill>
              </a:rPr>
              <a:t> </a:t>
            </a:r>
            <a:endParaRPr lang="en-GB" altLang="en-GB" sz="1600">
              <a:solidFill>
                <a:srgbClr val="333300"/>
              </a:solidFill>
            </a:endParaRPr>
          </a:p>
        </p:txBody>
      </p:sp>
      <p:sp>
        <p:nvSpPr>
          <p:cNvPr id="13316"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a:buClrTx/>
              <a:buFontTx/>
              <a:buNone/>
            </a:pPr>
            <a:r>
              <a:rPr lang="en-GB" altLang="en-GB" sz="1800">
                <a:solidFill>
                  <a:srgbClr val="333300"/>
                </a:solidFill>
              </a:rPr>
              <a:t> </a:t>
            </a:r>
            <a:endParaRPr lang="en-GB" altLang="en-GB" sz="1800">
              <a:solidFill>
                <a:srgbClr val="333300"/>
              </a:solidFill>
              <a:latin typeface="Arial" charset="0"/>
            </a:endParaRPr>
          </a:p>
        </p:txBody>
      </p:sp>
      <p:sp>
        <p:nvSpPr>
          <p:cNvPr id="13317" name="Text Box 5"/>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ClrTx/>
              <a:buFontTx/>
              <a:buChar char="•"/>
            </a:pPr>
            <a:endParaRPr lang="en-GB" altLang="en-GB">
              <a:solidFill>
                <a:schemeClr val="tx1"/>
              </a:solidFill>
            </a:endParaRPr>
          </a:p>
          <a:p>
            <a:pPr>
              <a:buClrTx/>
              <a:buFontTx/>
              <a:buChar char="•"/>
            </a:pPr>
            <a:endParaRPr lang="en-GB" altLang="en-GB">
              <a:solidFill>
                <a:schemeClr val="tx1"/>
              </a:solidFill>
            </a:endParaRPr>
          </a:p>
        </p:txBody>
      </p:sp>
      <p:sp>
        <p:nvSpPr>
          <p:cNvPr id="13318" name="Text Box 6"/>
          <p:cNvSpPr txBox="1">
            <a:spLocks noChangeArrowheads="1"/>
          </p:cNvSpPr>
          <p:nvPr/>
        </p:nvSpPr>
        <p:spPr bwMode="auto">
          <a:xfrm flipH="1" flipV="1">
            <a:off x="2895600" y="-1066800"/>
            <a:ext cx="184150" cy="336550"/>
          </a:xfrm>
          <a:prstGeom prst="rect">
            <a:avLst/>
          </a:prstGeom>
          <a:noFill/>
          <a:ln w="9525">
            <a:noFill/>
            <a:miter lim="800000"/>
            <a:headEnd/>
            <a:tailEnd/>
          </a:ln>
        </p:spPr>
        <p:txBody>
          <a:bodyPr rot="10800000">
            <a:spAutoFit/>
          </a:bodyPr>
          <a:lstStyle/>
          <a:p>
            <a:pPr>
              <a:spcBef>
                <a:spcPct val="50000"/>
              </a:spcBef>
              <a:buClrTx/>
              <a:buFontTx/>
              <a:buNone/>
            </a:pPr>
            <a:endParaRPr lang="en-GB" altLang="en-GB" sz="1600" i="1">
              <a:solidFill>
                <a:schemeClr val="tx1"/>
              </a:solidFill>
              <a:latin typeface="Arial" charset="0"/>
            </a:endParaRPr>
          </a:p>
        </p:txBody>
      </p:sp>
      <p:sp>
        <p:nvSpPr>
          <p:cNvPr id="13319" name="Text Box 7"/>
          <p:cNvSpPr txBox="1">
            <a:spLocks noChangeArrowheads="1"/>
          </p:cNvSpPr>
          <p:nvPr/>
        </p:nvSpPr>
        <p:spPr bwMode="auto">
          <a:xfrm>
            <a:off x="914400" y="168275"/>
            <a:ext cx="8229600" cy="519113"/>
          </a:xfrm>
          <a:prstGeom prst="rect">
            <a:avLst/>
          </a:prstGeom>
          <a:noFill/>
          <a:ln w="9525">
            <a:noFill/>
            <a:miter lim="800000"/>
            <a:headEnd/>
            <a:tailEnd/>
          </a:ln>
        </p:spPr>
        <p:txBody>
          <a:bodyPr>
            <a:spAutoFit/>
          </a:bodyPr>
          <a:lstStyle/>
          <a:p>
            <a:pPr>
              <a:buClrTx/>
              <a:buFontTx/>
              <a:buNone/>
            </a:pPr>
            <a:r>
              <a:rPr lang="en-GB" altLang="en-GB"/>
              <a:t> </a:t>
            </a:r>
            <a:r>
              <a:rPr lang="en-GB" altLang="en-GB" sz="2800">
                <a:solidFill>
                  <a:schemeClr val="bg1"/>
                </a:solidFill>
                <a:latin typeface="Arial" charset="0"/>
              </a:rPr>
              <a:t>Scenario 4</a:t>
            </a:r>
          </a:p>
        </p:txBody>
      </p:sp>
      <p:sp>
        <p:nvSpPr>
          <p:cNvPr id="13320" name="Rectangle 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pPr>
              <a:buClrTx/>
              <a:buFontTx/>
              <a:buNone/>
            </a:pPr>
            <a:r>
              <a:rPr lang="en-GB" altLang="en-GB">
                <a:solidFill>
                  <a:srgbClr val="8388B9"/>
                </a:solidFill>
              </a:rPr>
              <a:t>   </a:t>
            </a:r>
            <a:endParaRPr lang="en-GB" altLang="en-GB" sz="3200" b="1">
              <a:solidFill>
                <a:srgbClr val="8388B9"/>
              </a:solidFill>
              <a:latin typeface="Arial" charset="0"/>
            </a:endParaRPr>
          </a:p>
        </p:txBody>
      </p:sp>
      <p:sp>
        <p:nvSpPr>
          <p:cNvPr id="11" name="Rectangle 19"/>
          <p:cNvSpPr>
            <a:spLocks noChangeArrowheads="1"/>
          </p:cNvSpPr>
          <p:nvPr/>
        </p:nvSpPr>
        <p:spPr bwMode="auto">
          <a:xfrm>
            <a:off x="-1" y="1028700"/>
            <a:ext cx="8126083" cy="6494085"/>
          </a:xfrm>
          <a:prstGeom prst="rect">
            <a:avLst/>
          </a:prstGeom>
          <a:noFill/>
          <a:ln w="9525" algn="ctr">
            <a:noFill/>
            <a:miter lim="800000"/>
            <a:headEnd/>
            <a:tailEnd/>
          </a:ln>
        </p:spPr>
        <p:txBody>
          <a:bodyPr wrap="square">
            <a:spAutoFit/>
          </a:bodyPr>
          <a:lstStyle/>
          <a:p>
            <a:r>
              <a:rPr lang="en-GB" b="0" dirty="0" smtClean="0">
                <a:solidFill>
                  <a:srgbClr val="FF6600"/>
                </a:solidFill>
              </a:rPr>
              <a:t>OER emerging business models (motivations):</a:t>
            </a:r>
            <a:endParaRPr lang="en-GB" b="0" dirty="0" smtClean="0">
              <a:solidFill>
                <a:srgbClr val="333399"/>
              </a:solidFill>
            </a:endParaRPr>
          </a:p>
          <a:p>
            <a:endParaRPr lang="en-GB" b="0" dirty="0" smtClean="0">
              <a:solidFill>
                <a:srgbClr val="333399"/>
              </a:solidFill>
              <a:latin typeface="Arial" pitchFamily="34" charset="0"/>
              <a:cs typeface="Arial" pitchFamily="34" charset="0"/>
            </a:endParaRPr>
          </a:p>
          <a:p>
            <a:pPr lvl="0"/>
            <a:r>
              <a:rPr lang="en-GB" dirty="0" smtClean="0">
                <a:solidFill>
                  <a:srgbClr val="333399"/>
                </a:solidFill>
                <a:latin typeface="Arial" pitchFamily="34" charset="0"/>
                <a:cs typeface="Arial" pitchFamily="34" charset="0"/>
              </a:rPr>
              <a:t>Individuals</a:t>
            </a:r>
          </a:p>
          <a:p>
            <a:pPr lvl="0"/>
            <a:r>
              <a:rPr lang="en-GB" sz="1400" dirty="0" smtClean="0">
                <a:solidFill>
                  <a:srgbClr val="FF6600"/>
                </a:solidFill>
                <a:latin typeface="Arial" pitchFamily="34" charset="0"/>
                <a:cs typeface="Arial" pitchFamily="34" charset="0"/>
              </a:rPr>
              <a:t>Commitment to open access, reputation enhancement, reward</a:t>
            </a:r>
          </a:p>
          <a:p>
            <a:pPr lvl="0"/>
            <a:endParaRPr lang="en-GB" sz="1400" dirty="0" smtClean="0">
              <a:solidFill>
                <a:srgbClr val="333399"/>
              </a:solidFill>
              <a:latin typeface="Arial" pitchFamily="34" charset="0"/>
              <a:cs typeface="Arial" pitchFamily="34" charset="0"/>
            </a:endParaRPr>
          </a:p>
          <a:p>
            <a:pPr lvl="0"/>
            <a:r>
              <a:rPr lang="en-GB" dirty="0" smtClean="0">
                <a:solidFill>
                  <a:srgbClr val="333399"/>
                </a:solidFill>
                <a:latin typeface="Arial" pitchFamily="34" charset="0"/>
                <a:cs typeface="Arial" pitchFamily="34" charset="0"/>
              </a:rPr>
              <a:t>Tightly knit groups</a:t>
            </a:r>
            <a:r>
              <a:rPr lang="en-GB" dirty="0" smtClean="0">
                <a:solidFill>
                  <a:srgbClr val="FF6600"/>
                </a:solidFill>
                <a:latin typeface="Arial" pitchFamily="34" charset="0"/>
                <a:cs typeface="Arial" pitchFamily="34" charset="0"/>
              </a:rPr>
              <a:t> </a:t>
            </a:r>
            <a:r>
              <a:rPr lang="en-GB" sz="1400" dirty="0" smtClean="0">
                <a:solidFill>
                  <a:srgbClr val="333399"/>
                </a:solidFill>
                <a:latin typeface="Arial" pitchFamily="34" charset="0"/>
                <a:cs typeface="Arial" pitchFamily="34" charset="0"/>
              </a:rPr>
              <a:t>(</a:t>
            </a:r>
            <a:r>
              <a:rPr lang="en-GB" sz="1400" dirty="0" err="1" smtClean="0">
                <a:solidFill>
                  <a:srgbClr val="333399"/>
                </a:solidFill>
                <a:latin typeface="Arial" pitchFamily="34" charset="0"/>
                <a:cs typeface="Arial" pitchFamily="34" charset="0"/>
              </a:rPr>
              <a:t>eg</a:t>
            </a:r>
            <a:r>
              <a:rPr lang="en-GB" sz="1400" dirty="0" smtClean="0">
                <a:solidFill>
                  <a:srgbClr val="333399"/>
                </a:solidFill>
                <a:latin typeface="Arial" pitchFamily="34" charset="0"/>
                <a:cs typeface="Arial" pitchFamily="34" charset="0"/>
              </a:rPr>
              <a:t> topic communities)</a:t>
            </a:r>
          </a:p>
          <a:p>
            <a:r>
              <a:rPr lang="en-GB" sz="1400" dirty="0" smtClean="0">
                <a:solidFill>
                  <a:srgbClr val="FF6600"/>
                </a:solidFill>
                <a:latin typeface="Arial" pitchFamily="34" charset="0"/>
                <a:cs typeface="Arial" pitchFamily="34" charset="0"/>
              </a:rPr>
              <a:t>Sharing within group,  sharing with The Many</a:t>
            </a:r>
          </a:p>
          <a:p>
            <a:pPr lvl="0"/>
            <a:endParaRPr lang="en-GB" sz="1400"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Loosely connected networks </a:t>
            </a:r>
            <a:r>
              <a:rPr lang="en-GB" sz="1400" dirty="0" smtClean="0">
                <a:solidFill>
                  <a:srgbClr val="333399"/>
                </a:solidFill>
                <a:latin typeface="Arial" pitchFamily="34" charset="0"/>
                <a:cs typeface="Arial" pitchFamily="34" charset="0"/>
              </a:rPr>
              <a:t>(</a:t>
            </a:r>
            <a:r>
              <a:rPr lang="en-GB" sz="1400" dirty="0" err="1" smtClean="0">
                <a:solidFill>
                  <a:srgbClr val="333399"/>
                </a:solidFill>
                <a:latin typeface="Arial" pitchFamily="34" charset="0"/>
                <a:cs typeface="Arial" pitchFamily="34" charset="0"/>
              </a:rPr>
              <a:t>eg</a:t>
            </a:r>
            <a:r>
              <a:rPr lang="en-GB" sz="1400" dirty="0" smtClean="0">
                <a:solidFill>
                  <a:srgbClr val="333399"/>
                </a:solidFill>
                <a:latin typeface="Arial" pitchFamily="34" charset="0"/>
                <a:cs typeface="Arial" pitchFamily="34" charset="0"/>
              </a:rPr>
              <a:t>  institutions</a:t>
            </a:r>
            <a:r>
              <a:rPr lang="en-GB" sz="1400" dirty="0" smtClean="0">
                <a:solidFill>
                  <a:srgbClr val="FF6600"/>
                </a:solidFill>
                <a:latin typeface="Arial" pitchFamily="34" charset="0"/>
                <a:cs typeface="Arial" pitchFamily="34" charset="0"/>
              </a:rPr>
              <a:t>)</a:t>
            </a:r>
          </a:p>
          <a:p>
            <a:r>
              <a:rPr lang="en-GB" sz="1400" dirty="0" smtClean="0">
                <a:solidFill>
                  <a:srgbClr val="FF6600"/>
                </a:solidFill>
                <a:latin typeface="Arial" pitchFamily="34" charset="0"/>
                <a:cs typeface="Arial" pitchFamily="34" charset="0"/>
              </a:rPr>
              <a:t>Reputation building, ‘advertising’</a:t>
            </a:r>
          </a:p>
          <a:p>
            <a:endParaRPr lang="en-GB" sz="1400" dirty="0" smtClean="0">
              <a:solidFill>
                <a:srgbClr val="FF6600"/>
              </a:solidFill>
              <a:latin typeface="Arial" pitchFamily="34" charset="0"/>
              <a:cs typeface="Arial" pitchFamily="34" charset="0"/>
            </a:endParaRPr>
          </a:p>
          <a:p>
            <a:pPr lvl="0"/>
            <a:endParaRPr lang="en-GB" dirty="0" smtClean="0">
              <a:solidFill>
                <a:srgbClr val="333399"/>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pPr lvl="0">
              <a:buFont typeface="Arial" pitchFamily="34" charset="0"/>
              <a:buChar char="•"/>
            </a:pPr>
            <a:endParaRPr lang="en-GB" dirty="0" smtClean="0">
              <a:solidFill>
                <a:srgbClr val="333399"/>
              </a:solidFill>
              <a:latin typeface="Arial" pitchFamily="34" charset="0"/>
              <a:cs typeface="Arial" pitchFamily="34" charset="0"/>
            </a:endParaRP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pic>
        <p:nvPicPr>
          <p:cNvPr id="13" name="Picture 7" descr="twitter-network.png"/>
          <p:cNvPicPr>
            <a:picLocks noChangeAspect="1"/>
          </p:cNvPicPr>
          <p:nvPr/>
        </p:nvPicPr>
        <p:blipFill>
          <a:blip r:embed="rId3"/>
          <a:srcRect/>
          <a:stretch>
            <a:fillRect/>
          </a:stretch>
        </p:blipFill>
        <p:spPr bwMode="auto">
          <a:xfrm>
            <a:off x="5692858" y="2149692"/>
            <a:ext cx="5749554" cy="5772490"/>
          </a:xfrm>
          <a:prstGeom prst="rect">
            <a:avLst/>
          </a:prstGeom>
          <a:noFill/>
          <a:ln w="9525">
            <a:noFill/>
            <a:miter lim="800000"/>
            <a:headEnd/>
            <a:tailEnd/>
          </a:ln>
        </p:spPr>
      </p:pic>
      <p:sp>
        <p:nvSpPr>
          <p:cNvPr id="14" name="Text Box 20"/>
          <p:cNvSpPr txBox="1">
            <a:spLocks noChangeArrowheads="1"/>
          </p:cNvSpPr>
          <p:nvPr/>
        </p:nvSpPr>
        <p:spPr bwMode="auto">
          <a:xfrm>
            <a:off x="611188" y="188913"/>
            <a:ext cx="9290050" cy="519112"/>
          </a:xfrm>
          <a:prstGeom prst="rect">
            <a:avLst/>
          </a:prstGeom>
          <a:noFill/>
          <a:ln w="9525">
            <a:noFill/>
            <a:miter lim="800000"/>
            <a:headEnd/>
            <a:tailEnd/>
          </a:ln>
        </p:spPr>
        <p:txBody>
          <a:bodyPr>
            <a:spAutoFit/>
          </a:bodyPr>
          <a:lstStyle/>
          <a:p>
            <a:pPr>
              <a:buFont typeface="Wingdings" pitchFamily="2" charset="2"/>
              <a:buNone/>
            </a:pPr>
            <a:r>
              <a:rPr lang="en-GB" sz="2800" dirty="0" smtClean="0">
                <a:solidFill>
                  <a:schemeClr val="bg1"/>
                </a:solidFill>
                <a:latin typeface="Arial" charset="0"/>
              </a:rPr>
              <a:t>Paradigm shift</a:t>
            </a:r>
            <a:endParaRPr lang="en-GB" sz="28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5400000">
            <a:off x="279400" y="6551613"/>
            <a:ext cx="255587" cy="350838"/>
          </a:xfrm>
          <a:prstGeom prst="rect">
            <a:avLst/>
          </a:prstGeom>
          <a:noFill/>
          <a:ln w="9525">
            <a:noFill/>
            <a:miter lim="800000"/>
            <a:headEnd/>
            <a:tailEnd/>
          </a:ln>
        </p:spPr>
        <p:txBody>
          <a:bodyPr wrap="none">
            <a:spAutoFit/>
          </a:bodyPr>
          <a:lstStyle/>
          <a:p>
            <a:pPr>
              <a:buClrTx/>
              <a:buFontTx/>
              <a:buNone/>
            </a:pPr>
            <a:r>
              <a:rPr lang="en-GB" altLang="en-GB" sz="1700">
                <a:solidFill>
                  <a:srgbClr val="333300"/>
                </a:solidFill>
              </a:rPr>
              <a:t> </a:t>
            </a:r>
            <a:endParaRPr lang="en-GB" altLang="en-GB">
              <a:solidFill>
                <a:schemeClr val="tx1"/>
              </a:solidFill>
            </a:endParaRPr>
          </a:p>
        </p:txBody>
      </p:sp>
      <p:sp>
        <p:nvSpPr>
          <p:cNvPr id="13315" name="Text Box 3"/>
          <p:cNvSpPr txBox="1">
            <a:spLocks noChangeArrowheads="1"/>
          </p:cNvSpPr>
          <p:nvPr/>
        </p:nvSpPr>
        <p:spPr bwMode="auto">
          <a:xfrm>
            <a:off x="3352800" y="2157413"/>
            <a:ext cx="252413" cy="336550"/>
          </a:xfrm>
          <a:prstGeom prst="rect">
            <a:avLst/>
          </a:prstGeom>
          <a:noFill/>
          <a:ln w="9525">
            <a:noFill/>
            <a:miter lim="800000"/>
            <a:headEnd/>
            <a:tailEnd/>
          </a:ln>
        </p:spPr>
        <p:txBody>
          <a:bodyPr wrap="none">
            <a:spAutoFit/>
          </a:bodyPr>
          <a:lstStyle/>
          <a:p>
            <a:pPr>
              <a:buClrTx/>
              <a:buFontTx/>
              <a:buNone/>
            </a:pPr>
            <a:r>
              <a:rPr lang="en-GB" altLang="en-GB" sz="1600">
                <a:solidFill>
                  <a:schemeClr val="tx1"/>
                </a:solidFill>
              </a:rPr>
              <a:t> </a:t>
            </a:r>
            <a:endParaRPr lang="en-GB" altLang="en-GB" sz="1600">
              <a:solidFill>
                <a:srgbClr val="333300"/>
              </a:solidFill>
            </a:endParaRPr>
          </a:p>
        </p:txBody>
      </p:sp>
      <p:sp>
        <p:nvSpPr>
          <p:cNvPr id="13316" name="Rectangle 4"/>
          <p:cNvSpPr>
            <a:spLocks noChangeArrowheads="1"/>
          </p:cNvSpPr>
          <p:nvPr/>
        </p:nvSpPr>
        <p:spPr bwMode="auto">
          <a:xfrm>
            <a:off x="3276600" y="4038600"/>
            <a:ext cx="260350" cy="366713"/>
          </a:xfrm>
          <a:prstGeom prst="rect">
            <a:avLst/>
          </a:prstGeom>
          <a:noFill/>
          <a:ln w="9525">
            <a:noFill/>
            <a:miter lim="800000"/>
            <a:headEnd/>
            <a:tailEnd/>
          </a:ln>
        </p:spPr>
        <p:txBody>
          <a:bodyPr wrap="none">
            <a:spAutoFit/>
          </a:bodyPr>
          <a:lstStyle/>
          <a:p>
            <a:pPr>
              <a:buClrTx/>
              <a:buFontTx/>
              <a:buNone/>
            </a:pPr>
            <a:r>
              <a:rPr lang="en-GB" altLang="en-GB" sz="1800">
                <a:solidFill>
                  <a:srgbClr val="333300"/>
                </a:solidFill>
              </a:rPr>
              <a:t> </a:t>
            </a:r>
            <a:endParaRPr lang="en-GB" altLang="en-GB" sz="1800">
              <a:solidFill>
                <a:srgbClr val="333300"/>
              </a:solidFill>
              <a:latin typeface="Arial" charset="0"/>
            </a:endParaRPr>
          </a:p>
        </p:txBody>
      </p:sp>
      <p:sp>
        <p:nvSpPr>
          <p:cNvPr id="13317" name="Text Box 5"/>
          <p:cNvSpPr txBox="1">
            <a:spLocks noChangeArrowheads="1"/>
          </p:cNvSpPr>
          <p:nvPr/>
        </p:nvSpPr>
        <p:spPr bwMode="auto">
          <a:xfrm>
            <a:off x="898525" y="5078413"/>
            <a:ext cx="336550" cy="822325"/>
          </a:xfrm>
          <a:prstGeom prst="rect">
            <a:avLst/>
          </a:prstGeom>
          <a:noFill/>
          <a:ln w="9525">
            <a:noFill/>
            <a:miter lim="800000"/>
            <a:headEnd/>
            <a:tailEnd/>
          </a:ln>
        </p:spPr>
        <p:txBody>
          <a:bodyPr wrap="none">
            <a:spAutoFit/>
          </a:bodyPr>
          <a:lstStyle/>
          <a:p>
            <a:pPr>
              <a:buClrTx/>
              <a:buFontTx/>
              <a:buChar char="•"/>
            </a:pPr>
            <a:endParaRPr lang="en-GB" altLang="en-GB">
              <a:solidFill>
                <a:schemeClr val="tx1"/>
              </a:solidFill>
            </a:endParaRPr>
          </a:p>
          <a:p>
            <a:pPr>
              <a:buClrTx/>
              <a:buFontTx/>
              <a:buChar char="•"/>
            </a:pPr>
            <a:endParaRPr lang="en-GB" altLang="en-GB">
              <a:solidFill>
                <a:schemeClr val="tx1"/>
              </a:solidFill>
            </a:endParaRPr>
          </a:p>
        </p:txBody>
      </p:sp>
      <p:sp>
        <p:nvSpPr>
          <p:cNvPr id="13318" name="Text Box 6"/>
          <p:cNvSpPr txBox="1">
            <a:spLocks noChangeArrowheads="1"/>
          </p:cNvSpPr>
          <p:nvPr/>
        </p:nvSpPr>
        <p:spPr bwMode="auto">
          <a:xfrm flipH="1" flipV="1">
            <a:off x="2895600" y="-1066800"/>
            <a:ext cx="184150" cy="336550"/>
          </a:xfrm>
          <a:prstGeom prst="rect">
            <a:avLst/>
          </a:prstGeom>
          <a:noFill/>
          <a:ln w="9525">
            <a:noFill/>
            <a:miter lim="800000"/>
            <a:headEnd/>
            <a:tailEnd/>
          </a:ln>
        </p:spPr>
        <p:txBody>
          <a:bodyPr rot="10800000">
            <a:spAutoFit/>
          </a:bodyPr>
          <a:lstStyle/>
          <a:p>
            <a:pPr>
              <a:spcBef>
                <a:spcPct val="50000"/>
              </a:spcBef>
              <a:buClrTx/>
              <a:buFontTx/>
              <a:buNone/>
            </a:pPr>
            <a:endParaRPr lang="en-GB" altLang="en-GB" sz="1600" i="1">
              <a:solidFill>
                <a:schemeClr val="tx1"/>
              </a:solidFill>
              <a:latin typeface="Arial" charset="0"/>
            </a:endParaRPr>
          </a:p>
        </p:txBody>
      </p:sp>
      <p:sp>
        <p:nvSpPr>
          <p:cNvPr id="13319" name="Text Box 7"/>
          <p:cNvSpPr txBox="1">
            <a:spLocks noChangeArrowheads="1"/>
          </p:cNvSpPr>
          <p:nvPr/>
        </p:nvSpPr>
        <p:spPr bwMode="auto">
          <a:xfrm>
            <a:off x="914400" y="168275"/>
            <a:ext cx="8229600" cy="519113"/>
          </a:xfrm>
          <a:prstGeom prst="rect">
            <a:avLst/>
          </a:prstGeom>
          <a:noFill/>
          <a:ln w="9525">
            <a:noFill/>
            <a:miter lim="800000"/>
            <a:headEnd/>
            <a:tailEnd/>
          </a:ln>
        </p:spPr>
        <p:txBody>
          <a:bodyPr>
            <a:spAutoFit/>
          </a:bodyPr>
          <a:lstStyle/>
          <a:p>
            <a:pPr>
              <a:buClrTx/>
              <a:buFontTx/>
              <a:buNone/>
            </a:pPr>
            <a:r>
              <a:rPr lang="en-GB" altLang="en-GB"/>
              <a:t> </a:t>
            </a:r>
            <a:r>
              <a:rPr lang="en-GB" altLang="en-GB" sz="2800">
                <a:solidFill>
                  <a:schemeClr val="bg1"/>
                </a:solidFill>
                <a:latin typeface="Arial" charset="0"/>
              </a:rPr>
              <a:t>Scenario 4</a:t>
            </a:r>
          </a:p>
        </p:txBody>
      </p:sp>
      <p:sp>
        <p:nvSpPr>
          <p:cNvPr id="13320" name="Rectangle 8"/>
          <p:cNvSpPr>
            <a:spLocks noChangeArrowheads="1"/>
          </p:cNvSpPr>
          <p:nvPr/>
        </p:nvSpPr>
        <p:spPr bwMode="auto">
          <a:xfrm>
            <a:off x="0" y="0"/>
            <a:ext cx="9144000" cy="990600"/>
          </a:xfrm>
          <a:prstGeom prst="rect">
            <a:avLst/>
          </a:prstGeom>
          <a:solidFill>
            <a:srgbClr val="003399"/>
          </a:solidFill>
          <a:ln w="9525">
            <a:noFill/>
            <a:miter lim="800000"/>
            <a:headEnd/>
            <a:tailEnd/>
          </a:ln>
        </p:spPr>
        <p:txBody>
          <a:bodyPr wrap="none" anchor="ctr"/>
          <a:lstStyle/>
          <a:p>
            <a:pPr>
              <a:buClrTx/>
              <a:buFontTx/>
              <a:buNone/>
            </a:pPr>
            <a:r>
              <a:rPr lang="en-GB" altLang="en-GB">
                <a:solidFill>
                  <a:srgbClr val="8388B9"/>
                </a:solidFill>
              </a:rPr>
              <a:t>   </a:t>
            </a:r>
            <a:endParaRPr lang="en-GB" altLang="en-GB" sz="3200" b="1">
              <a:solidFill>
                <a:srgbClr val="8388B9"/>
              </a:solidFill>
              <a:latin typeface="Arial" charset="0"/>
            </a:endParaRPr>
          </a:p>
        </p:txBody>
      </p:sp>
      <p:pic>
        <p:nvPicPr>
          <p:cNvPr id="12" name="Picture 7" descr="twitter-network.png"/>
          <p:cNvPicPr>
            <a:picLocks noChangeAspect="1"/>
          </p:cNvPicPr>
          <p:nvPr/>
        </p:nvPicPr>
        <p:blipFill>
          <a:blip r:embed="rId3"/>
          <a:srcRect/>
          <a:stretch>
            <a:fillRect/>
          </a:stretch>
        </p:blipFill>
        <p:spPr bwMode="auto">
          <a:xfrm>
            <a:off x="5692858" y="2149692"/>
            <a:ext cx="5749554" cy="5772490"/>
          </a:xfrm>
          <a:prstGeom prst="rect">
            <a:avLst/>
          </a:prstGeom>
          <a:noFill/>
          <a:ln w="9525">
            <a:noFill/>
            <a:miter lim="800000"/>
            <a:headEnd/>
            <a:tailEnd/>
          </a:ln>
        </p:spPr>
      </p:pic>
      <p:sp>
        <p:nvSpPr>
          <p:cNvPr id="13" name="Text Box 20"/>
          <p:cNvSpPr txBox="1">
            <a:spLocks noChangeArrowheads="1"/>
          </p:cNvSpPr>
          <p:nvPr/>
        </p:nvSpPr>
        <p:spPr bwMode="auto">
          <a:xfrm>
            <a:off x="611188" y="188913"/>
            <a:ext cx="9290050" cy="519112"/>
          </a:xfrm>
          <a:prstGeom prst="rect">
            <a:avLst/>
          </a:prstGeom>
          <a:noFill/>
          <a:ln w="9525">
            <a:noFill/>
            <a:miter lim="800000"/>
            <a:headEnd/>
            <a:tailEnd/>
          </a:ln>
        </p:spPr>
        <p:txBody>
          <a:bodyPr>
            <a:spAutoFit/>
          </a:bodyPr>
          <a:lstStyle/>
          <a:p>
            <a:pPr>
              <a:buFont typeface="Wingdings" pitchFamily="2" charset="2"/>
              <a:buNone/>
            </a:pPr>
            <a:r>
              <a:rPr lang="en-GB" sz="2800" dirty="0" smtClean="0">
                <a:solidFill>
                  <a:schemeClr val="bg1"/>
                </a:solidFill>
                <a:latin typeface="Arial" charset="0"/>
              </a:rPr>
              <a:t>Paradigm shift</a:t>
            </a:r>
            <a:endParaRPr lang="en-GB" sz="2800" dirty="0">
              <a:solidFill>
                <a:schemeClr val="bg1"/>
              </a:solidFill>
              <a:latin typeface="Arial" charset="0"/>
            </a:endParaRPr>
          </a:p>
        </p:txBody>
      </p:sp>
      <p:sp>
        <p:nvSpPr>
          <p:cNvPr id="14" name="Rectangle 19"/>
          <p:cNvSpPr>
            <a:spLocks noChangeArrowheads="1"/>
          </p:cNvSpPr>
          <p:nvPr/>
        </p:nvSpPr>
        <p:spPr bwMode="auto">
          <a:xfrm>
            <a:off x="0" y="1028700"/>
            <a:ext cx="6300788" cy="9356408"/>
          </a:xfrm>
          <a:prstGeom prst="rect">
            <a:avLst/>
          </a:prstGeom>
          <a:noFill/>
          <a:ln w="9525" algn="ctr">
            <a:noFill/>
            <a:miter lim="800000"/>
            <a:headEnd/>
            <a:tailEnd/>
          </a:ln>
        </p:spPr>
        <p:txBody>
          <a:bodyPr wrap="square">
            <a:spAutoFit/>
          </a:bodyPr>
          <a:lstStyle/>
          <a:p>
            <a:endParaRPr lang="en-GB" b="0" dirty="0" smtClean="0">
              <a:solidFill>
                <a:srgbClr val="333399"/>
              </a:solidFill>
              <a:latin typeface="Arial" pitchFamily="34" charset="0"/>
              <a:cs typeface="Arial" pitchFamily="34" charset="0"/>
            </a:endParaRPr>
          </a:p>
          <a:p>
            <a:endParaRPr lang="en-GB" b="0" dirty="0" smtClean="0">
              <a:solidFill>
                <a:srgbClr val="333399"/>
              </a:solidFill>
              <a:latin typeface="Arial" pitchFamily="34" charset="0"/>
              <a:cs typeface="Arial" pitchFamily="34" charset="0"/>
            </a:endParaRPr>
          </a:p>
          <a:p>
            <a:pPr lvl="0"/>
            <a:r>
              <a:rPr lang="en-GB" dirty="0" smtClean="0">
                <a:solidFill>
                  <a:srgbClr val="333399"/>
                </a:solidFill>
                <a:latin typeface="Arial" pitchFamily="34" charset="0"/>
                <a:cs typeface="Arial" pitchFamily="34" charset="0"/>
              </a:rPr>
              <a:t>Individuals</a:t>
            </a:r>
          </a:p>
          <a:p>
            <a:pPr lvl="0"/>
            <a:endParaRPr lang="en-GB" sz="1400" dirty="0" smtClean="0">
              <a:solidFill>
                <a:srgbClr val="333399"/>
              </a:solidFill>
              <a:latin typeface="Arial" pitchFamily="34" charset="0"/>
              <a:cs typeface="Arial" pitchFamily="34" charset="0"/>
            </a:endParaRPr>
          </a:p>
          <a:p>
            <a:pPr lvl="0"/>
            <a:endParaRPr lang="en-GB" sz="1400" dirty="0" smtClean="0">
              <a:solidFill>
                <a:srgbClr val="333399"/>
              </a:solidFill>
              <a:latin typeface="Arial" pitchFamily="34" charset="0"/>
              <a:cs typeface="Arial" pitchFamily="34" charset="0"/>
            </a:endParaRPr>
          </a:p>
          <a:p>
            <a:pPr lvl="0"/>
            <a:r>
              <a:rPr lang="en-GB" dirty="0" smtClean="0">
                <a:solidFill>
                  <a:srgbClr val="333399"/>
                </a:solidFill>
                <a:latin typeface="Arial" pitchFamily="34" charset="0"/>
                <a:cs typeface="Arial" pitchFamily="34" charset="0"/>
              </a:rPr>
              <a:t>Tightly knit groups, teams, communities</a:t>
            </a:r>
            <a:endParaRPr lang="en-GB" sz="1400" dirty="0" smtClean="0">
              <a:solidFill>
                <a:srgbClr val="333399"/>
              </a:solidFill>
              <a:latin typeface="Arial" pitchFamily="34" charset="0"/>
              <a:cs typeface="Arial" pitchFamily="34" charset="0"/>
            </a:endParaRPr>
          </a:p>
          <a:p>
            <a:pPr lvl="0"/>
            <a:endParaRPr lang="en-GB" sz="1400" dirty="0" smtClean="0">
              <a:solidFill>
                <a:srgbClr val="333399"/>
              </a:solidFill>
              <a:latin typeface="Arial" pitchFamily="34" charset="0"/>
              <a:cs typeface="Arial" pitchFamily="34" charset="0"/>
            </a:endParaRPr>
          </a:p>
          <a:p>
            <a:pPr lvl="0"/>
            <a:endParaRPr lang="en-GB" sz="1400"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Loosely connected networks</a:t>
            </a:r>
          </a:p>
          <a:p>
            <a:endParaRPr lang="en-GB" sz="1400" dirty="0" smtClean="0">
              <a:solidFill>
                <a:srgbClr val="333399"/>
              </a:solidFill>
              <a:latin typeface="Arial" pitchFamily="34" charset="0"/>
              <a:cs typeface="Arial" pitchFamily="34" charset="0"/>
            </a:endParaRPr>
          </a:p>
          <a:p>
            <a:endParaRPr lang="en-GB" sz="1400"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Collectives</a:t>
            </a:r>
          </a:p>
          <a:p>
            <a:endParaRPr lang="en-GB" dirty="0" smtClean="0">
              <a:solidFill>
                <a:srgbClr val="333399"/>
              </a:solidFill>
              <a:latin typeface="Arial" pitchFamily="34" charset="0"/>
              <a:cs typeface="Arial" pitchFamily="34" charset="0"/>
            </a:endParaRPr>
          </a:p>
          <a:p>
            <a:r>
              <a:rPr lang="en-GB" dirty="0" smtClean="0">
                <a:solidFill>
                  <a:srgbClr val="333399"/>
                </a:solidFill>
                <a:latin typeface="Arial" pitchFamily="34" charset="0"/>
                <a:cs typeface="Arial" pitchFamily="34" charset="0"/>
              </a:rPr>
              <a:t>The Many/ The Multitude</a:t>
            </a:r>
          </a:p>
          <a:p>
            <a:endParaRPr lang="en-GB" dirty="0" smtClean="0">
              <a:solidFill>
                <a:srgbClr val="333399"/>
              </a:solidFill>
              <a:latin typeface="Arial" pitchFamily="34" charset="0"/>
              <a:cs typeface="Arial" pitchFamily="34" charset="0"/>
            </a:endParaRPr>
          </a:p>
          <a:p>
            <a:endParaRPr lang="en-GB" dirty="0" smtClean="0">
              <a:solidFill>
                <a:srgbClr val="333399"/>
              </a:solidFill>
              <a:latin typeface="Arial" pitchFamily="34" charset="0"/>
              <a:cs typeface="Arial" pitchFamily="34" charset="0"/>
            </a:endParaRPr>
          </a:p>
          <a:p>
            <a:endParaRPr lang="en-GB" dirty="0" smtClean="0">
              <a:solidFill>
                <a:srgbClr val="333399"/>
              </a:solidFill>
              <a:latin typeface="Arial" pitchFamily="34" charset="0"/>
              <a:cs typeface="Arial" pitchFamily="34" charset="0"/>
            </a:endParaRPr>
          </a:p>
          <a:p>
            <a:r>
              <a:rPr lang="en-GB" sz="1400" dirty="0" smtClean="0">
                <a:solidFill>
                  <a:srgbClr val="FF6600"/>
                </a:solidFill>
                <a:latin typeface="Arial" pitchFamily="34" charset="0"/>
                <a:cs typeface="Arial" pitchFamily="34" charset="0"/>
              </a:rPr>
              <a:t>Anderson and </a:t>
            </a:r>
            <a:r>
              <a:rPr lang="en-GB" sz="1400" dirty="0" err="1" smtClean="0">
                <a:solidFill>
                  <a:srgbClr val="FF6600"/>
                </a:solidFill>
                <a:latin typeface="Arial" pitchFamily="34" charset="0"/>
                <a:cs typeface="Arial" pitchFamily="34" charset="0"/>
              </a:rPr>
              <a:t>Dron</a:t>
            </a:r>
            <a:r>
              <a:rPr lang="en-GB" sz="1400" dirty="0" smtClean="0">
                <a:solidFill>
                  <a:srgbClr val="FF6600"/>
                </a:solidFill>
                <a:latin typeface="Arial" pitchFamily="34" charset="0"/>
                <a:cs typeface="Arial" pitchFamily="34" charset="0"/>
              </a:rPr>
              <a:t>, 2009; Sloep  and </a:t>
            </a:r>
            <a:r>
              <a:rPr lang="en-GB" sz="1400" dirty="0" err="1" smtClean="0">
                <a:solidFill>
                  <a:srgbClr val="FF6600"/>
                </a:solidFill>
                <a:latin typeface="Arial" pitchFamily="34" charset="0"/>
                <a:cs typeface="Arial" pitchFamily="34" charset="0"/>
              </a:rPr>
              <a:t>Koper</a:t>
            </a:r>
            <a:r>
              <a:rPr lang="en-GB" sz="1400" dirty="0" smtClean="0">
                <a:solidFill>
                  <a:srgbClr val="FF6600"/>
                </a:solidFill>
                <a:latin typeface="Arial" pitchFamily="34" charset="0"/>
                <a:cs typeface="Arial" pitchFamily="34" charset="0"/>
              </a:rPr>
              <a:t>, 2009;  </a:t>
            </a:r>
          </a:p>
          <a:p>
            <a:r>
              <a:rPr lang="en-GB" sz="1400" dirty="0" err="1" smtClean="0">
                <a:solidFill>
                  <a:srgbClr val="FF6600"/>
                </a:solidFill>
                <a:latin typeface="Arial" pitchFamily="34" charset="0"/>
                <a:cs typeface="Arial" pitchFamily="34" charset="0"/>
              </a:rPr>
              <a:t>Hardt</a:t>
            </a:r>
            <a:r>
              <a:rPr lang="en-GB" sz="1400" dirty="0" smtClean="0">
                <a:solidFill>
                  <a:srgbClr val="FF6600"/>
                </a:solidFill>
                <a:latin typeface="Arial" pitchFamily="34" charset="0"/>
                <a:cs typeface="Arial" pitchFamily="34" charset="0"/>
              </a:rPr>
              <a:t> and </a:t>
            </a:r>
            <a:r>
              <a:rPr lang="en-GB" sz="1400" dirty="0" err="1" smtClean="0">
                <a:solidFill>
                  <a:srgbClr val="FF6600"/>
                </a:solidFill>
                <a:latin typeface="Arial" pitchFamily="34" charset="0"/>
                <a:cs typeface="Arial" pitchFamily="34" charset="0"/>
              </a:rPr>
              <a:t>Negri</a:t>
            </a:r>
            <a:r>
              <a:rPr lang="en-GB" sz="1400" dirty="0" smtClean="0">
                <a:solidFill>
                  <a:srgbClr val="FF6600"/>
                </a:solidFill>
                <a:latin typeface="Arial" pitchFamily="34" charset="0"/>
                <a:cs typeface="Arial" pitchFamily="34" charset="0"/>
              </a:rPr>
              <a:t>, 2006; Lave and Wenger</a:t>
            </a:r>
          </a:p>
          <a:p>
            <a:endParaRPr lang="en-GB" sz="1400" dirty="0" smtClean="0">
              <a:solidFill>
                <a:srgbClr val="FF6600"/>
              </a:solidFill>
              <a:latin typeface="Arial" pitchFamily="34" charset="0"/>
              <a:cs typeface="Arial" pitchFamily="34" charset="0"/>
            </a:endParaRPr>
          </a:p>
          <a:p>
            <a:pPr lvl="0"/>
            <a:endParaRPr lang="en-GB" dirty="0" smtClean="0">
              <a:solidFill>
                <a:srgbClr val="333399"/>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endParaRPr lang="en-GB" sz="1400" dirty="0" smtClean="0">
              <a:solidFill>
                <a:srgbClr val="FF6600"/>
              </a:solidFill>
              <a:latin typeface="Arial" pitchFamily="34" charset="0"/>
              <a:cs typeface="Arial" pitchFamily="34" charset="0"/>
            </a:endParaRPr>
          </a:p>
          <a:p>
            <a:pPr lvl="0">
              <a:buFont typeface="Arial" pitchFamily="34" charset="0"/>
              <a:buChar char="•"/>
            </a:pPr>
            <a:endParaRPr lang="en-GB" dirty="0" smtClean="0">
              <a:solidFill>
                <a:srgbClr val="333399"/>
              </a:solidFill>
              <a:latin typeface="Arial" pitchFamily="34" charset="0"/>
              <a:cs typeface="Arial" pitchFamily="34" charset="0"/>
            </a:endParaRPr>
          </a:p>
          <a:p>
            <a:pPr>
              <a:defRPr/>
            </a:pPr>
            <a:r>
              <a:rPr lang="en-GB" b="0" dirty="0">
                <a:solidFill>
                  <a:schemeClr val="accent6"/>
                </a:solidFill>
                <a:latin typeface="Arial" pitchFamily="34" charset="0"/>
                <a:cs typeface="Arial" pitchFamily="34" charset="0"/>
              </a:rPr>
              <a:t/>
            </a:r>
            <a:br>
              <a:rPr lang="en-GB" b="0" dirty="0">
                <a:solidFill>
                  <a:schemeClr val="accent6"/>
                </a:solidFill>
                <a:latin typeface="Arial" pitchFamily="34" charset="0"/>
                <a:cs typeface="Arial" pitchFamily="34" charset="0"/>
              </a:rPr>
            </a:br>
            <a:endParaRPr lang="en-GB" b="0" dirty="0">
              <a:solidFill>
                <a:schemeClr val="accent6"/>
              </a:solidFill>
              <a:latin typeface="Arial" pitchFamily="34" charset="0"/>
              <a:cs typeface="Arial" pitchFamily="34" charset="0"/>
            </a:endParaRPr>
          </a:p>
          <a:p>
            <a:pPr>
              <a:defRPr/>
            </a:pPr>
            <a:r>
              <a:rPr lang="en-GB" sz="2000" dirty="0">
                <a:latin typeface="Arial" pitchFamily="34" charset="0"/>
                <a:cs typeface="Arial" pitchFamily="34" charset="0"/>
              </a:rPr>
              <a:t> </a:t>
            </a:r>
          </a:p>
          <a:p>
            <a:pPr marL="457200" indent="-457200" eaLnBrk="0" hangingPunct="0">
              <a:buClr>
                <a:srgbClr val="FF6600"/>
              </a:buClr>
              <a:buFont typeface="Wingdings" pitchFamily="2" charset="2"/>
              <a:buNone/>
              <a:defRPr/>
            </a:pPr>
            <a:r>
              <a:rPr lang="en-GB" sz="1600" b="0" dirty="0">
                <a:solidFill>
                  <a:srgbClr val="FF6600"/>
                </a:solidFill>
                <a:latin typeface="Arial" charset="0"/>
              </a:rPr>
              <a:t>	</a:t>
            </a:r>
            <a:endParaRPr lang="en-GB" b="0" dirty="0">
              <a:solidFill>
                <a:srgbClr val="003399"/>
              </a:solidFill>
              <a:latin typeface="Arial" charset="0"/>
            </a:endParaRPr>
          </a:p>
          <a:p>
            <a:pPr marL="457200" indent="-457200" eaLnBrk="0" hangingPunct="0">
              <a:buClr>
                <a:srgbClr val="FF6600"/>
              </a:buClr>
              <a:buFont typeface="Wingdings" pitchFamily="2" charset="2"/>
              <a:buNone/>
              <a:defRPr/>
            </a:pPr>
            <a:endParaRPr lang="en-GB" b="0" dirty="0">
              <a:solidFill>
                <a:srgbClr val="003399"/>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defRPr kumimoji="0" lang="en-US" sz="2400" b="1" i="0" u="none" strike="noStrike" cap="none" normalizeH="0" baseline="0" smtClean="0">
            <a:ln>
              <a:noFill/>
            </a:ln>
            <a:solidFill>
              <a:schemeClr val="hlink"/>
            </a:solidFill>
            <a:effectLst/>
            <a:latin typeface="Arial Black" pitchFamily="34"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rgbClr val="FF6600"/>
          </a:buClr>
          <a:buSzTx/>
          <a:buFont typeface="Wingdings" pitchFamily="2" charset="2"/>
          <a:buChar char="§"/>
          <a:tabLst/>
          <a:defRPr kumimoji="0" lang="en-US" sz="2400" b="1" i="0" u="none" strike="noStrike" cap="none" normalizeH="0" baseline="0" smtClean="0">
            <a:ln>
              <a:noFill/>
            </a:ln>
            <a:solidFill>
              <a:schemeClr val="hlink"/>
            </a:solidFill>
            <a:effectLst/>
            <a:latin typeface="Arial Black"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45322</TotalTime>
  <Words>2476</Words>
  <Application>Microsoft Office PowerPoint</Application>
  <PresentationFormat>On-screen Show (4:3)</PresentationFormat>
  <Paragraphs>780</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How do we support the achievement of goals?</vt:lpstr>
      <vt:lpstr>The Ideal?</vt:lpstr>
      <vt:lpstr>The Ideal (2)</vt:lpstr>
      <vt:lpstr>The Reality</vt:lpstr>
      <vt:lpstr>Charting</vt:lpstr>
      <vt:lpstr>Charting (2)</vt:lpstr>
      <vt:lpstr>Charting (3)</vt:lpstr>
      <vt:lpstr>Slide 38</vt:lpstr>
      <vt:lpstr>Slide 39</vt:lpstr>
      <vt:lpstr>Slide 40</vt:lpstr>
      <vt:lpstr>Slide 41</vt:lpstr>
      <vt:lpstr>Slide 42</vt:lpstr>
      <vt:lpstr>Slide 43</vt:lpstr>
      <vt:lpstr>Slide 44</vt:lpstr>
      <vt:lpstr>Slide 45</vt:lpstr>
    </vt:vector>
  </TitlesOfParts>
  <Company>Pre-installed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Pre-installed User</dc:creator>
  <cp:lastModifiedBy>ali2</cp:lastModifiedBy>
  <cp:revision>3867</cp:revision>
  <cp:lastPrinted>2001-01-31T21:40:50Z</cp:lastPrinted>
  <dcterms:created xsi:type="dcterms:W3CDTF">2001-01-21T18:28:18Z</dcterms:created>
  <dcterms:modified xsi:type="dcterms:W3CDTF">2010-03-23T08:04:42Z</dcterms:modified>
</cp:coreProperties>
</file>